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s/slide22.xml" ContentType="application/vnd.openxmlformats-officedocument.presentationml.slide+xml"/>
  <Override PartName="/ppt/slides/slide28.xml" ContentType="application/vnd.openxmlformats-officedocument.presentationml.slide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s/slide30.xml" ContentType="application/vnd.openxmlformats-officedocument.presentationml.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Override PartName="/ppt/slides/slide25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Layouts/slideLayout14.xml" ContentType="application/vnd.openxmlformats-officedocument.presentationml.slideLayout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27.xml" ContentType="application/vnd.openxmlformats-officedocument.presentationml.slide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ppt/slideLayouts/slideLayout16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s/slide8.xml" ContentType="application/vnd.openxmlformats-officedocument.presentationml.slide+xml"/>
  <Override PartName="/ppt/slides/slide31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Override PartName="/ppt/slideLayouts/slideLayout15.xml" ContentType="application/vnd.openxmlformats-officedocument.presentationml.slideLayout+xml"/>
  <Default Extension="rels" ContentType="application/vnd.openxmlformats-package.relationships+xml"/>
  <Override PartName="/ppt/slides/slide9.xml" ContentType="application/vnd.openxmlformats-officedocument.presentationml.slide+xml"/>
  <Override PartName="/ppt/slides/slide24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19.xml" ContentType="application/vnd.openxmlformats-officedocument.presentationml.slide+xml"/>
  <Override PartName="/ppt/slides/slide12.xml" ContentType="application/vnd.openxmlformats-officedocument.presentationml.slide+xml"/>
  <Override PartName="/ppt/slides/slide2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r:id="rId1"/>
  </p:sldMasterIdLst>
  <p:notesMasterIdLst>
    <p:notesMasterId r:id="rId33"/>
  </p:notesMasterIdLst>
  <p:sldIdLst>
    <p:sldId id="270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>
    <p:restoredLeft sz="15620"/>
    <p:restoredTop sz="94660"/>
  </p:normalViewPr>
  <p:slideViewPr>
    <p:cSldViewPr snapToObjects="1">
      <p:cViewPr varScale="1">
        <p:scale>
          <a:sx n="61" d="100"/>
          <a:sy n="61" d="100"/>
        </p:scale>
        <p:origin x="-128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5" Type="http://schemas.openxmlformats.org/officeDocument/2006/relationships/presProps" Target="presProps.xml"/><Relationship Id="rId31" Type="http://schemas.openxmlformats.org/officeDocument/2006/relationships/slide" Target="slides/slide30.xml"/><Relationship Id="rId34" Type="http://schemas.openxmlformats.org/officeDocument/2006/relationships/printerSettings" Target="printerSettings/printerSettings1.bin"/><Relationship Id="rId7" Type="http://schemas.openxmlformats.org/officeDocument/2006/relationships/slide" Target="slides/slide6.xml"/><Relationship Id="rId3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slide" Target="slides/slide26.xml"/><Relationship Id="rId14" Type="http://schemas.openxmlformats.org/officeDocument/2006/relationships/slide" Target="slides/slide13.xml"/><Relationship Id="rId23" Type="http://schemas.openxmlformats.org/officeDocument/2006/relationships/slide" Target="slides/slide22.xml"/><Relationship Id="rId4" Type="http://schemas.openxmlformats.org/officeDocument/2006/relationships/slide" Target="slides/slide3.xml"/><Relationship Id="rId28" Type="http://schemas.openxmlformats.org/officeDocument/2006/relationships/slide" Target="slides/slide27.xml"/><Relationship Id="rId26" Type="http://schemas.openxmlformats.org/officeDocument/2006/relationships/slide" Target="slides/slide25.xml"/><Relationship Id="rId30" Type="http://schemas.openxmlformats.org/officeDocument/2006/relationships/slide" Target="slides/slide29.xml"/><Relationship Id="rId11" Type="http://schemas.openxmlformats.org/officeDocument/2006/relationships/slide" Target="slides/slide10.xml"/><Relationship Id="rId29" Type="http://schemas.openxmlformats.org/officeDocument/2006/relationships/slide" Target="slides/slide28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3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38" Type="http://schemas.openxmlformats.org/officeDocument/2006/relationships/tableStyles" Target="tableStyles.xml"/><Relationship Id="rId20" Type="http://schemas.openxmlformats.org/officeDocument/2006/relationships/slide" Target="slides/slide19.xml"/><Relationship Id="rId22" Type="http://schemas.openxmlformats.org/officeDocument/2006/relationships/slide" Target="slides/slide2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03AA69-995C-3145-A879-9F85E3BF30EA}" type="datetimeFigureOut">
              <a:rPr lang="en-US" smtClean="0"/>
              <a:t>4/7/12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2BB9F0-8858-BB40-B457-BF22CD0641B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CA0FD5-FCE3-B247-A261-35A19B1986E7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199" y="1295400"/>
            <a:ext cx="8228013" cy="1927225"/>
          </a:xfrm>
        </p:spPr>
        <p:txBody>
          <a:bodyPr tIns="0" bIns="0" anchor="b" anchorCtr="0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199" y="3307976"/>
            <a:ext cx="8228013" cy="1066800"/>
          </a:xfrm>
        </p:spPr>
        <p:txBody>
          <a:bodyPr tIns="0" bIns="0"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EC5BD-6AA0-7640-B441-610D18D92DC0}" type="datetimeFigureOut">
              <a:rPr lang="en-US" smtClean="0"/>
              <a:t>4/1/12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EC08E-654A-E94C-BF4A-761FAF80806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292818" y="5804647"/>
            <a:ext cx="367088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sz="4400">
                <a:solidFill>
                  <a:schemeClr val="accent1"/>
                </a:solidFill>
                <a:latin typeface="Wingdings" pitchFamily="2" charset="2"/>
              </a:rPr>
              <a:t>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EC5BD-6AA0-7640-B441-610D18D92DC0}" type="datetimeFigureOut">
              <a:rPr lang="en-US" smtClean="0"/>
              <a:t>4/1/12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EC08E-654A-E94C-BF4A-761FAF80806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81001"/>
            <a:ext cx="3509683" cy="2209800"/>
          </a:xfrm>
        </p:spPr>
        <p:txBody>
          <a:bodyPr anchor="b"/>
          <a:lstStyle>
            <a:lvl1pPr algn="l">
              <a:defRPr sz="4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0" y="273050"/>
            <a:ext cx="3657600" cy="585311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649071"/>
            <a:ext cx="3509683" cy="3388192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3BEC5BD-6AA0-7640-B441-610D18D92DC0}" type="datetimeFigureOut">
              <a:rPr lang="en-US" smtClean="0"/>
              <a:t>4/1/12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EC08E-654A-E94C-BF4A-761FAF8080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5" y="381001"/>
            <a:ext cx="3635375" cy="2209800"/>
          </a:xfr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5" y="2649070"/>
            <a:ext cx="3635375" cy="350566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3BEC5BD-6AA0-7640-B441-610D18D92DC0}" type="datetimeFigureOut">
              <a:rPr lang="en-US" smtClean="0"/>
              <a:t>4/1/12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EC08E-654A-E94C-BF4A-761FAF80806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28600" y="1143000"/>
            <a:ext cx="4267200" cy="42672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3 Pictures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5" y="381001"/>
            <a:ext cx="3635375" cy="2209800"/>
          </a:xfr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5" y="2649070"/>
            <a:ext cx="3635375" cy="350566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3BEC5BD-6AA0-7640-B441-610D18D92DC0}" type="datetimeFigureOut">
              <a:rPr lang="en-US" smtClean="0"/>
              <a:t>4/1/12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EC08E-654A-E94C-BF4A-761FAF80806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90600" y="2590800"/>
            <a:ext cx="3505200" cy="35052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2479675" y="1260475"/>
            <a:ext cx="1254125" cy="125412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269875" y="762000"/>
            <a:ext cx="2092325" cy="209232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568388"/>
            <a:ext cx="8228013" cy="34688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EC5BD-6AA0-7640-B441-610D18D92DC0}" type="datetimeFigureOut">
              <a:rPr lang="en-US" smtClean="0"/>
              <a:t>4/1/12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EC08E-654A-E94C-BF4A-761FAF8080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274638"/>
            <a:ext cx="1524000" cy="5851525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16859"/>
            <a:ext cx="6019800" cy="561564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EC5BD-6AA0-7640-B441-610D18D92DC0}" type="datetimeFigureOut">
              <a:rPr lang="en-US" smtClean="0"/>
              <a:t>4/1/12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EC08E-654A-E94C-BF4A-761FAF8080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Clos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EC5BD-6AA0-7640-B441-610D18D92DC0}" type="datetimeFigureOut">
              <a:rPr lang="en-US" smtClean="0"/>
              <a:t>4/1/12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EC08E-654A-E94C-BF4A-761FAF80806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EC5BD-6AA0-7640-B441-610D18D92DC0}" type="datetimeFigureOut">
              <a:rPr lang="en-US" smtClean="0"/>
              <a:t>4/1/12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EC08E-654A-E94C-BF4A-761FAF8080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36694"/>
            <a:ext cx="6400800" cy="1362075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399" y="3609695"/>
            <a:ext cx="5181601" cy="1500187"/>
          </a:xfrm>
        </p:spPr>
        <p:txBody>
          <a:bodyPr anchor="t" anchorCtr="0"/>
          <a:lstStyle>
            <a:lvl1pPr marL="0" indent="0" algn="r">
              <a:buNone/>
              <a:defRPr sz="180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3BEC5BD-6AA0-7640-B441-610D18D92DC0}" type="datetimeFigureOut">
              <a:rPr lang="en-US" smtClean="0"/>
              <a:t>4/1/12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38999" y="6356350"/>
            <a:ext cx="144621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91EC08E-654A-E94C-BF4A-761FAF80806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292818" y="5804647"/>
            <a:ext cx="367088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sz="4400">
                <a:solidFill>
                  <a:schemeClr val="accent1"/>
                </a:solidFill>
                <a:latin typeface="Wingdings" pitchFamily="2" charset="2"/>
              </a:rPr>
              <a:t>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0664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4753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EC5BD-6AA0-7640-B441-610D18D92DC0}" type="datetimeFigureOut">
              <a:rPr lang="en-US" smtClean="0"/>
              <a:t>4/1/12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EC08E-654A-E94C-BF4A-761FAF8080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2232211"/>
            <a:ext cx="3767328" cy="7620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0664" y="3160059"/>
            <a:ext cx="3767328" cy="28914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1578" y="2232211"/>
            <a:ext cx="3767328" cy="7620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1578" y="3160059"/>
            <a:ext cx="3767328" cy="28914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EC5BD-6AA0-7640-B441-610D18D92DC0}" type="datetimeFigureOut">
              <a:rPr lang="en-US" smtClean="0"/>
              <a:t>4/1/12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EC08E-654A-E94C-BF4A-761FAF8080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2784475"/>
            <a:ext cx="7656512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EC5BD-6AA0-7640-B441-610D18D92DC0}" type="datetimeFigureOut">
              <a:rPr lang="en-US" smtClean="0"/>
              <a:t>4/1/12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EC08E-654A-E94C-BF4A-761FAF80806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62000" y="4497070"/>
            <a:ext cx="7656512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EC5BD-6AA0-7640-B441-610D18D92DC0}" type="datetimeFigureOut">
              <a:rPr lang="en-US" smtClean="0"/>
              <a:t>4/1/12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EC08E-654A-E94C-BF4A-761FAF80806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740664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EC5BD-6AA0-7640-B441-610D18D92DC0}" type="datetimeFigureOut">
              <a:rPr lang="en-US" smtClean="0"/>
              <a:t>4/1/12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EC08E-654A-E94C-BF4A-761FAF80806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739775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739775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EC5BD-6AA0-7640-B441-610D18D92DC0}" type="datetimeFigureOut">
              <a:rPr lang="en-US" smtClean="0"/>
              <a:t>4/1/12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EC08E-654A-E94C-BF4A-761FAF8080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4" Type="http://schemas.openxmlformats.org/officeDocument/2006/relationships/slideLayout" Target="../slideLayouts/slideLayout14.xml"/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6" Type="http://schemas.openxmlformats.org/officeDocument/2006/relationships/slideLayout" Target="../slideLayouts/slideLayout16.xml"/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4514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775" y="2770094"/>
            <a:ext cx="7662864" cy="32671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3BEC5BD-6AA0-7640-B441-610D18D92DC0}" type="datetimeFigureOut">
              <a:rPr lang="en-US" smtClean="0"/>
              <a:t>4/1/12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89613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35635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91EC08E-654A-E94C-BF4A-761FAF80806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  <p:sldLayoutId r:id="rId12"/>
    <p:sldLayoutId r:id="rId13"/>
    <p:sldLayoutId r:id="rId14"/>
    <p:sldLayoutId r:id="rId15"/>
    <p:sldLayoutId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SzPct val="90000"/>
        <a:buFont typeface="Wingdings" pitchFamily="2" charset="2"/>
        <a:buChar char="S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S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3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6: Activity Planning – Part</a:t>
            </a:r>
            <a:r>
              <a:rPr lang="en-US" dirty="0" smtClean="0"/>
              <a:t> 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3646962"/>
            <a:ext cx="6172200" cy="13716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NET481: Project Management</a:t>
            </a:r>
          </a:p>
          <a:p>
            <a:r>
              <a:rPr lang="en-US" sz="2400" dirty="0" smtClean="0"/>
              <a:t>                                          </a:t>
            </a:r>
            <a:r>
              <a:rPr lang="en-US" dirty="0" smtClean="0"/>
              <a:t>Afnan </a:t>
            </a:r>
            <a:r>
              <a:rPr lang="en-US" dirty="0" err="1" smtClean="0"/>
              <a:t>Albahli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sz="2400" dirty="0" smtClean="0"/>
              <a:t>What </a:t>
            </a:r>
            <a:r>
              <a:rPr lang="en-US" sz="2400" dirty="0"/>
              <a:t>is the Activity Spam for:</a:t>
            </a:r>
            <a:endParaRPr lang="en-US" sz="2400" dirty="0" smtClean="0"/>
          </a:p>
          <a:p>
            <a:pPr lvl="1">
              <a:spcBef>
                <a:spcPts val="1200"/>
              </a:spcBef>
            </a:pPr>
            <a:r>
              <a:rPr lang="en-US" sz="2400" b="1" dirty="0" smtClean="0"/>
              <a:t>Activity </a:t>
            </a:r>
            <a:r>
              <a:rPr lang="en-US" sz="2400" b="1" dirty="0"/>
              <a:t>D: </a:t>
            </a:r>
            <a:r>
              <a:rPr lang="en-US" sz="2400" dirty="0"/>
              <a:t>11-4 =7 weeks</a:t>
            </a:r>
            <a:endParaRPr lang="en-US" sz="2400" dirty="0" smtClean="0"/>
          </a:p>
          <a:p>
            <a:pPr lvl="1">
              <a:spcBef>
                <a:spcPts val="1200"/>
              </a:spcBef>
            </a:pPr>
            <a:r>
              <a:rPr lang="en-US" sz="2400" b="1" dirty="0" smtClean="0"/>
              <a:t>Activity </a:t>
            </a:r>
            <a:r>
              <a:rPr lang="en-US" sz="2400" b="1" dirty="0"/>
              <a:t>G: </a:t>
            </a:r>
            <a:r>
              <a:rPr lang="en-US" sz="2400" dirty="0"/>
              <a:t>13-10= 3 weeks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Critical Activities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686800" cy="4572000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en-US" dirty="0" smtClean="0"/>
              <a:t>They </a:t>
            </a:r>
            <a:r>
              <a:rPr lang="en-US" dirty="0"/>
              <a:t>are those on the critical path.</a:t>
            </a:r>
            <a:endParaRPr lang="en-US" dirty="0" smtClean="0"/>
          </a:p>
          <a:p>
            <a:pPr>
              <a:spcBef>
                <a:spcPts val="1200"/>
              </a:spcBef>
            </a:pPr>
            <a:r>
              <a:rPr lang="en-US" dirty="0" smtClean="0"/>
              <a:t>Activities </a:t>
            </a:r>
            <a:r>
              <a:rPr lang="en-US" dirty="0"/>
              <a:t>not on the critical path may become critical. </a:t>
            </a:r>
            <a:r>
              <a:rPr lang="en-US" b="1" dirty="0"/>
              <a:t>How</a:t>
            </a:r>
            <a:r>
              <a:rPr lang="en-US" dirty="0"/>
              <a:t>?</a:t>
            </a:r>
            <a:endParaRPr lang="en-US" dirty="0" smtClean="0"/>
          </a:p>
          <a:p>
            <a:pPr lvl="1">
              <a:spcBef>
                <a:spcPts val="1200"/>
              </a:spcBef>
            </a:pPr>
            <a:r>
              <a:rPr lang="en-US" sz="2200" dirty="0" smtClean="0"/>
              <a:t>As </a:t>
            </a:r>
            <a:r>
              <a:rPr lang="en-US" sz="2200" dirty="0"/>
              <a:t>the project proceeds the activities may use some </a:t>
            </a:r>
            <a:r>
              <a:rPr lang="en-US" sz="2200" dirty="0" smtClean="0"/>
              <a:t>of their </a:t>
            </a:r>
            <a:r>
              <a:rPr lang="en-US" sz="2200" dirty="0"/>
              <a:t>float.</a:t>
            </a:r>
            <a:endParaRPr lang="en-US" sz="2200" dirty="0" smtClean="0"/>
          </a:p>
          <a:p>
            <a:pPr lvl="2">
              <a:spcBef>
                <a:spcPts val="1200"/>
              </a:spcBef>
            </a:pPr>
            <a:r>
              <a:rPr lang="en-US" sz="2200" dirty="0" smtClean="0"/>
              <a:t>Periodic </a:t>
            </a:r>
            <a:r>
              <a:rPr lang="en-US" sz="2200" dirty="0"/>
              <a:t>recalculation of the network is required.</a:t>
            </a:r>
            <a:endParaRPr lang="en-US" sz="2200" dirty="0" smtClean="0"/>
          </a:p>
          <a:p>
            <a:pPr>
              <a:spcBef>
                <a:spcPts val="1200"/>
              </a:spcBef>
            </a:pPr>
            <a:r>
              <a:rPr lang="en-US" dirty="0" smtClean="0"/>
              <a:t>As </a:t>
            </a:r>
            <a:r>
              <a:rPr lang="en-US" dirty="0"/>
              <a:t>soon as activities on a particular path use up their float </a:t>
            </a:r>
            <a:r>
              <a:rPr lang="en-US" dirty="0" smtClean="0"/>
              <a:t>the activities </a:t>
            </a:r>
            <a:r>
              <a:rPr lang="en-US" dirty="0"/>
              <a:t>will become critical</a:t>
            </a:r>
            <a:r>
              <a:rPr lang="en-US" dirty="0" smtClean="0"/>
              <a:t>.</a:t>
            </a:r>
            <a:endParaRPr lang="en-US" dirty="0" smtClean="0"/>
          </a:p>
          <a:p>
            <a:pPr>
              <a:spcBef>
                <a:spcPts val="1200"/>
              </a:spcBef>
            </a:pPr>
            <a:r>
              <a:rPr lang="en-US" dirty="0" smtClean="0"/>
              <a:t>Identifying </a:t>
            </a:r>
            <a:r>
              <a:rPr lang="en-US" dirty="0"/>
              <a:t>critical activities is an important step in:</a:t>
            </a:r>
            <a:endParaRPr lang="en-US" dirty="0" smtClean="0"/>
          </a:p>
          <a:p>
            <a:pPr lvl="1">
              <a:spcBef>
                <a:spcPts val="1200"/>
              </a:spcBef>
            </a:pPr>
            <a:r>
              <a:rPr lang="en-US" sz="2200" dirty="0" smtClean="0"/>
              <a:t>Risk </a:t>
            </a:r>
            <a:r>
              <a:rPr lang="en-US" sz="2200" dirty="0"/>
              <a:t>analysis.</a:t>
            </a:r>
            <a:endParaRPr lang="en-US" sz="2200" dirty="0" smtClean="0"/>
          </a:p>
          <a:p>
            <a:pPr lvl="1">
              <a:spcBef>
                <a:spcPts val="1200"/>
              </a:spcBef>
            </a:pPr>
            <a:r>
              <a:rPr lang="en-US" sz="2200" dirty="0" smtClean="0"/>
              <a:t>Resource </a:t>
            </a:r>
            <a:r>
              <a:rPr lang="en-US" sz="2200" dirty="0"/>
              <a:t>allocation.</a:t>
            </a:r>
            <a:endParaRPr lang="en-US" sz="2200" dirty="0" smtClean="0"/>
          </a:p>
          <a:p>
            <a:pPr lvl="1">
              <a:spcBef>
                <a:spcPts val="1200"/>
              </a:spcBef>
            </a:pPr>
            <a:r>
              <a:rPr lang="en-US" sz="2200" dirty="0" smtClean="0"/>
              <a:t>Project </a:t>
            </a:r>
            <a:r>
              <a:rPr lang="en-US" sz="2200" dirty="0"/>
              <a:t>monitoring.</a:t>
            </a:r>
            <a:endParaRPr 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Activity Float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599" cy="4419600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1200"/>
              </a:spcBef>
            </a:pPr>
            <a:r>
              <a:rPr lang="en-US" sz="2839" dirty="0"/>
              <a:t>• Time allowed to delay an activity start.</a:t>
            </a:r>
            <a:endParaRPr lang="en-US" sz="2839" dirty="0" smtClean="0"/>
          </a:p>
          <a:p>
            <a:pPr>
              <a:spcBef>
                <a:spcPts val="1200"/>
              </a:spcBef>
            </a:pPr>
            <a:r>
              <a:rPr lang="en-US" sz="2857" b="1" dirty="0" smtClean="0"/>
              <a:t>3 </a:t>
            </a:r>
            <a:r>
              <a:rPr lang="en-US" sz="2857" b="1" dirty="0"/>
              <a:t>different types:</a:t>
            </a:r>
            <a:endParaRPr lang="en-US" sz="2857" b="1" dirty="0" smtClean="0"/>
          </a:p>
          <a:p>
            <a:pPr lvl="1">
              <a:spcBef>
                <a:spcPts val="1200"/>
              </a:spcBef>
            </a:pPr>
            <a:r>
              <a:rPr lang="en-US" sz="2639" dirty="0" smtClean="0"/>
              <a:t>Total </a:t>
            </a:r>
            <a:r>
              <a:rPr lang="en-US" sz="2639" dirty="0"/>
              <a:t>float (without affecting the completion of </a:t>
            </a:r>
            <a:r>
              <a:rPr lang="en-US" sz="2639" dirty="0" smtClean="0"/>
              <a:t>the</a:t>
            </a:r>
            <a:r>
              <a:rPr lang="en-US" sz="2839" dirty="0" smtClean="0"/>
              <a:t> </a:t>
            </a:r>
            <a:r>
              <a:rPr lang="en-US" sz="2839" dirty="0" smtClean="0"/>
              <a:t>project</a:t>
            </a:r>
            <a:r>
              <a:rPr lang="en-US" sz="2839" dirty="0"/>
              <a:t>) it is the float recorded in the precedence </a:t>
            </a:r>
            <a:r>
              <a:rPr lang="en-US" sz="2839" dirty="0" smtClean="0"/>
              <a:t>network </a:t>
            </a:r>
          </a:p>
          <a:p>
            <a:pPr>
              <a:buNone/>
            </a:pPr>
            <a:r>
              <a:rPr lang="en-US" dirty="0" smtClean="0"/>
              <a:t>		= </a:t>
            </a:r>
            <a:r>
              <a:rPr lang="en-US" dirty="0"/>
              <a:t>Latest start date – Earliest start </a:t>
            </a:r>
            <a:r>
              <a:rPr lang="en-US" dirty="0" smtClean="0"/>
              <a:t>date</a:t>
            </a:r>
          </a:p>
          <a:p>
            <a:pPr lvl="1">
              <a:spcBef>
                <a:spcPts val="1200"/>
              </a:spcBef>
            </a:pPr>
            <a:r>
              <a:rPr lang="en-US" sz="2588" dirty="0" smtClean="0"/>
              <a:t>Free </a:t>
            </a:r>
            <a:r>
              <a:rPr lang="en-US" sz="2588" dirty="0"/>
              <a:t>float (without affecting the next activity)</a:t>
            </a:r>
          </a:p>
          <a:p>
            <a:pPr>
              <a:buNone/>
            </a:pPr>
            <a:r>
              <a:rPr lang="en-US" dirty="0" smtClean="0"/>
              <a:t>		= </a:t>
            </a:r>
            <a:r>
              <a:rPr lang="en-US" dirty="0"/>
              <a:t>Earliest start date of </a:t>
            </a:r>
            <a:r>
              <a:rPr lang="en-US" i="1" dirty="0"/>
              <a:t>next activity – Earliest </a:t>
            </a:r>
            <a:r>
              <a:rPr lang="en-US" i="1" dirty="0" smtClean="0"/>
              <a:t>Finish </a:t>
            </a:r>
            <a:r>
              <a:rPr lang="en-US" dirty="0" smtClean="0"/>
              <a:t>date </a:t>
            </a:r>
            <a:r>
              <a:rPr lang="en-US" dirty="0"/>
              <a:t>of activity(in question</a:t>
            </a:r>
            <a:r>
              <a:rPr lang="en-US" dirty="0" smtClean="0"/>
              <a:t>)</a:t>
            </a:r>
          </a:p>
          <a:p>
            <a:pPr lvl="1">
              <a:spcBef>
                <a:spcPts val="1200"/>
              </a:spcBef>
            </a:pPr>
            <a:r>
              <a:rPr lang="en-US" sz="2595" dirty="0" smtClean="0"/>
              <a:t>Interfering </a:t>
            </a:r>
            <a:r>
              <a:rPr lang="en-US" sz="2595" dirty="0"/>
              <a:t>float = (total float - free float)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9775" y="2514600"/>
            <a:ext cx="7662864" cy="4343400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  <a:buNone/>
            </a:pPr>
            <a:r>
              <a:rPr lang="en-US" b="1" dirty="0" smtClean="0"/>
              <a:t>For Activity </a:t>
            </a:r>
            <a:r>
              <a:rPr lang="en-US" b="1" dirty="0" smtClean="0"/>
              <a:t>D 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What </a:t>
            </a:r>
            <a:r>
              <a:rPr lang="en-US" dirty="0"/>
              <a:t>is the total float?</a:t>
            </a:r>
            <a:endParaRPr lang="en-US" dirty="0" smtClean="0"/>
          </a:p>
          <a:p>
            <a:pPr lvl="1">
              <a:spcBef>
                <a:spcPts val="1200"/>
              </a:spcBef>
            </a:pPr>
            <a:r>
              <a:rPr lang="en-US" dirty="0" smtClean="0"/>
              <a:t>Total </a:t>
            </a:r>
            <a:r>
              <a:rPr lang="en-US" dirty="0"/>
              <a:t>float= 3 </a:t>
            </a:r>
            <a:r>
              <a:rPr lang="en-US" dirty="0" err="1"/>
              <a:t>w</a:t>
            </a:r>
            <a:endParaRPr lang="en-US" dirty="0" smtClean="0"/>
          </a:p>
          <a:p>
            <a:pPr>
              <a:spcBef>
                <a:spcPts val="1200"/>
              </a:spcBef>
            </a:pPr>
            <a:r>
              <a:rPr lang="en-US" dirty="0" smtClean="0"/>
              <a:t>What </a:t>
            </a:r>
            <a:r>
              <a:rPr lang="en-US" dirty="0"/>
              <a:t>is the free float?</a:t>
            </a:r>
            <a:endParaRPr lang="en-US" dirty="0" smtClean="0"/>
          </a:p>
          <a:p>
            <a:pPr lvl="1">
              <a:spcBef>
                <a:spcPts val="1200"/>
              </a:spcBef>
            </a:pPr>
            <a:r>
              <a:rPr lang="en-US" dirty="0" smtClean="0"/>
              <a:t>Free </a:t>
            </a:r>
            <a:r>
              <a:rPr lang="en-US" dirty="0"/>
              <a:t>float= ES(H)- EF(D)= </a:t>
            </a:r>
            <a:r>
              <a:rPr lang="en-US" dirty="0" smtClean="0"/>
              <a:t>9 - 8</a:t>
            </a:r>
            <a:r>
              <a:rPr lang="en-US" dirty="0"/>
              <a:t>=1 </a:t>
            </a:r>
            <a:r>
              <a:rPr lang="en-US" dirty="0" err="1"/>
              <a:t>w</a:t>
            </a:r>
            <a:endParaRPr lang="en-US" dirty="0" smtClean="0"/>
          </a:p>
          <a:p>
            <a:pPr>
              <a:spcBef>
                <a:spcPts val="1200"/>
              </a:spcBef>
            </a:pPr>
            <a:r>
              <a:rPr lang="en-US" dirty="0" smtClean="0"/>
              <a:t>What </a:t>
            </a:r>
            <a:r>
              <a:rPr lang="en-US" dirty="0"/>
              <a:t>is the interfering float?</a:t>
            </a:r>
            <a:endParaRPr lang="en-US" dirty="0" smtClean="0"/>
          </a:p>
          <a:p>
            <a:pPr lvl="1">
              <a:spcBef>
                <a:spcPts val="1200"/>
              </a:spcBef>
            </a:pPr>
            <a:r>
              <a:rPr lang="en-US" dirty="0" smtClean="0"/>
              <a:t>interfering </a:t>
            </a:r>
            <a:r>
              <a:rPr lang="en-US" dirty="0"/>
              <a:t>float= </a:t>
            </a:r>
            <a:r>
              <a:rPr lang="en-US" dirty="0" smtClean="0"/>
              <a:t>3 - 1</a:t>
            </a:r>
            <a:r>
              <a:rPr lang="en-US" dirty="0"/>
              <a:t>=2 </a:t>
            </a:r>
            <a:r>
              <a:rPr lang="en-US" dirty="0"/>
              <a:t>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Shortening the Project Duration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9775" y="2209800"/>
            <a:ext cx="7662864" cy="4267200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en-US" dirty="0" smtClean="0"/>
              <a:t>If </a:t>
            </a:r>
            <a:r>
              <a:rPr lang="en-US" dirty="0"/>
              <a:t>we want to bring forward the end date of the project, </a:t>
            </a:r>
            <a:r>
              <a:rPr lang="en-US" dirty="0" smtClean="0"/>
              <a:t>which activities </a:t>
            </a:r>
            <a:r>
              <a:rPr lang="en-US" dirty="0"/>
              <a:t>should we try to reduce their durations?</a:t>
            </a:r>
            <a:endParaRPr lang="en-US" dirty="0" smtClean="0"/>
          </a:p>
          <a:p>
            <a:pPr lvl="1">
              <a:spcBef>
                <a:spcPts val="1200"/>
              </a:spcBef>
            </a:pPr>
            <a:r>
              <a:rPr lang="en-US" sz="2200" dirty="0" smtClean="0"/>
              <a:t>Critical </a:t>
            </a:r>
            <a:r>
              <a:rPr lang="en-US" sz="2200" dirty="0"/>
              <a:t>activities.</a:t>
            </a:r>
            <a:endParaRPr lang="en-US" sz="2200" dirty="0" smtClean="0"/>
          </a:p>
          <a:p>
            <a:pPr>
              <a:spcBef>
                <a:spcPts val="1200"/>
              </a:spcBef>
            </a:pPr>
            <a:r>
              <a:rPr lang="en-US" dirty="0" smtClean="0"/>
              <a:t>How </a:t>
            </a:r>
            <a:r>
              <a:rPr lang="en-US" dirty="0"/>
              <a:t>can we reduce the time duration for an activity?</a:t>
            </a:r>
            <a:endParaRPr lang="en-US" dirty="0" smtClean="0"/>
          </a:p>
          <a:p>
            <a:pPr marL="692150" lvl="2" indent="-342900">
              <a:spcBef>
                <a:spcPts val="1200"/>
              </a:spcBef>
            </a:pPr>
            <a:r>
              <a:rPr lang="en-US" sz="2200" dirty="0" smtClean="0"/>
              <a:t>More </a:t>
            </a:r>
            <a:r>
              <a:rPr lang="en-US" sz="2200" dirty="0"/>
              <a:t>resources.</a:t>
            </a:r>
            <a:endParaRPr lang="en-US" sz="2200" dirty="0" smtClean="0"/>
          </a:p>
          <a:p>
            <a:pPr marL="692150" lvl="2" indent="-342900">
              <a:spcBef>
                <a:spcPts val="1200"/>
              </a:spcBef>
            </a:pPr>
            <a:r>
              <a:rPr lang="en-US" sz="2200" dirty="0" smtClean="0"/>
              <a:t>Working </a:t>
            </a:r>
            <a:r>
              <a:rPr lang="en-US" sz="2200" dirty="0"/>
              <a:t>overtime.</a:t>
            </a:r>
            <a:endParaRPr lang="en-US" sz="2200" dirty="0" smtClean="0"/>
          </a:p>
          <a:p>
            <a:pPr marL="692150" lvl="2" indent="-342900">
              <a:spcBef>
                <a:spcPts val="1200"/>
              </a:spcBef>
            </a:pPr>
            <a:r>
              <a:rPr lang="en-US" sz="2200" dirty="0" smtClean="0"/>
              <a:t>Additional </a:t>
            </a:r>
            <a:r>
              <a:rPr lang="en-US" sz="2200" dirty="0" smtClean="0"/>
              <a:t>staff</a:t>
            </a:r>
            <a:endParaRPr lang="en-US" sz="2200" dirty="0" smtClean="0"/>
          </a:p>
          <a:p>
            <a:pPr>
              <a:spcBef>
                <a:spcPts val="1200"/>
              </a:spcBef>
            </a:pPr>
            <a:r>
              <a:rPr lang="en-US" dirty="0" smtClean="0"/>
              <a:t>Suppose </a:t>
            </a:r>
            <a:r>
              <a:rPr lang="en-US" dirty="0"/>
              <a:t>that the duration for activity F is shortened to 8 </a:t>
            </a:r>
            <a:r>
              <a:rPr lang="en-US" dirty="0" smtClean="0"/>
              <a:t>weeks, calculate </a:t>
            </a:r>
            <a:r>
              <a:rPr lang="en-US" dirty="0"/>
              <a:t>the end date of the project.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Activity-On-Arrow Network‭ ‬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2362201"/>
            <a:ext cx="7656512" cy="1295400"/>
          </a:xfrm>
        </p:spPr>
        <p:txBody>
          <a:bodyPr/>
          <a:lstStyle/>
          <a:p>
            <a:r>
              <a:rPr lang="en-US" sz="2200" dirty="0" smtClean="0"/>
              <a:t>Links or arrows represent activities‭. ‬</a:t>
            </a:r>
          </a:p>
          <a:p>
            <a:r>
              <a:rPr lang="en-US" sz="2200" dirty="0" smtClean="0"/>
              <a:t>Nodes represents events‭. </a:t>
            </a:r>
            <a:r>
              <a:rPr lang="en-US" dirty="0" smtClean="0"/>
              <a:t>‬</a:t>
            </a:r>
          </a:p>
          <a:p>
            <a:endParaRPr lang="en-US" dirty="0"/>
          </a:p>
        </p:txBody>
      </p:sp>
      <p:pic>
        <p:nvPicPr>
          <p:cNvPr id="5" name="Content Placeholder 4" descr="Picture 2.png"/>
          <p:cNvPicPr>
            <a:picLocks noGrp="1" noChangeAspect="1"/>
          </p:cNvPicPr>
          <p:nvPr>
            <p:ph sz="half" idx="13"/>
          </p:nvPr>
        </p:nvPicPr>
        <p:blipFill>
          <a:blip r:embed="rId2"/>
          <a:stretch>
            <a:fillRect/>
          </a:stretch>
        </p:blipFill>
        <p:spPr>
          <a:xfrm>
            <a:off x="1600200" y="4066098"/>
            <a:ext cx="5715000" cy="198545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45141"/>
            <a:ext cx="9144000" cy="1143000"/>
          </a:xfrm>
        </p:spPr>
        <p:txBody>
          <a:bodyPr/>
          <a:lstStyle/>
          <a:p>
            <a:r>
              <a:rPr lang="en-US" sz="4400" dirty="0" smtClean="0"/>
              <a:t>Activity-On-Arrow </a:t>
            </a:r>
            <a:r>
              <a:rPr lang="en-US" sz="4400" dirty="0" smtClean="0"/>
              <a:t>Network (cont’d)‭ </a:t>
            </a:r>
            <a:r>
              <a:rPr lang="en-US" sz="4400" dirty="0" smtClean="0"/>
              <a:t>‬</a:t>
            </a:r>
            <a:br>
              <a:rPr lang="en-US" sz="4400" dirty="0" smtClean="0"/>
            </a:b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2133600"/>
            <a:ext cx="7656512" cy="4419600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en-US" sz="9600" b="1" dirty="0" smtClean="0"/>
              <a:t>Rules and Conventions‭ ‬</a:t>
            </a:r>
          </a:p>
          <a:p>
            <a:r>
              <a:rPr lang="en-US" sz="9600" dirty="0" smtClean="0"/>
              <a:t>A project network may have one start node‭. ‬</a:t>
            </a:r>
          </a:p>
          <a:p>
            <a:r>
              <a:rPr lang="en-US" sz="9600" dirty="0" smtClean="0"/>
              <a:t>A project network may have only one end node‭. ‬</a:t>
            </a:r>
          </a:p>
          <a:p>
            <a:r>
              <a:rPr lang="en-US" sz="9600" dirty="0" smtClean="0"/>
              <a:t>A link has duration‭. ‬</a:t>
            </a:r>
          </a:p>
          <a:p>
            <a:r>
              <a:rPr lang="en-US" sz="9600" dirty="0" smtClean="0"/>
              <a:t>Nodes have no duration‭. ‬</a:t>
            </a:r>
          </a:p>
          <a:p>
            <a:pPr lvl="1"/>
            <a:r>
              <a:rPr lang="en-US" sz="9600" dirty="0" smtClean="0"/>
              <a:t>Nodes are events‭. ‬</a:t>
            </a:r>
          </a:p>
          <a:p>
            <a:pPr lvl="2"/>
            <a:r>
              <a:rPr lang="en-US" sz="9600" dirty="0" smtClean="0"/>
              <a:t>The source node‭. ‬</a:t>
            </a:r>
          </a:p>
          <a:p>
            <a:pPr lvl="2"/>
            <a:r>
              <a:rPr lang="en-US" sz="9600" dirty="0" smtClean="0"/>
              <a:t>‬The sink node‭. ‬</a:t>
            </a:r>
          </a:p>
          <a:p>
            <a:pPr lvl="2"/>
            <a:r>
              <a:rPr lang="en-US" sz="9600" dirty="0" smtClean="0"/>
              <a:t>‬The intermediate nodes‭. ‬</a:t>
            </a:r>
          </a:p>
          <a:p>
            <a:r>
              <a:rPr lang="en-US" dirty="0" smtClean="0"/>
              <a:t>‬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45141"/>
            <a:ext cx="9144000" cy="1143000"/>
          </a:xfrm>
        </p:spPr>
        <p:txBody>
          <a:bodyPr/>
          <a:lstStyle/>
          <a:p>
            <a:r>
              <a:rPr lang="en-US" sz="4400" dirty="0" smtClean="0"/>
              <a:t>Activity-On-Arrow </a:t>
            </a:r>
            <a:r>
              <a:rPr lang="en-US" sz="4400" dirty="0" smtClean="0"/>
              <a:t>Network (cont’d)‭ </a:t>
            </a:r>
            <a:r>
              <a:rPr lang="en-US" sz="4400" dirty="0" smtClean="0"/>
              <a:t>‬</a:t>
            </a:r>
            <a:br>
              <a:rPr lang="en-US" sz="4400" dirty="0" smtClean="0"/>
            </a:b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2133600"/>
            <a:ext cx="7656512" cy="44196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Time moves from left to right‭. ‬</a:t>
            </a:r>
          </a:p>
          <a:p>
            <a:r>
              <a:rPr lang="en-US" sz="2400" dirty="0" smtClean="0"/>
              <a:t>Nodes are numbered sequentially‭. ‬</a:t>
            </a:r>
          </a:p>
          <a:p>
            <a:r>
              <a:rPr lang="en-US" sz="2400" dirty="0" smtClean="0"/>
              <a:t>A network may not contain Loops‭. ‬</a:t>
            </a:r>
          </a:p>
          <a:p>
            <a:r>
              <a:rPr lang="en-US" sz="2400" dirty="0" smtClean="0"/>
              <a:t>A network may not contain dangles‭. ‬</a:t>
            </a:r>
          </a:p>
          <a:p>
            <a:pPr lvl="2"/>
            <a:r>
              <a:rPr lang="en-US" sz="9600" dirty="0" smtClean="0"/>
              <a:t>‬</a:t>
            </a:r>
            <a:endParaRPr lang="en-US" sz="9600" dirty="0" smtClean="0"/>
          </a:p>
          <a:p>
            <a:r>
              <a:rPr lang="en-US" dirty="0" smtClean="0"/>
              <a:t>‬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762000" y="2499360"/>
            <a:ext cx="7656512" cy="1554480"/>
          </a:xfrm>
        </p:spPr>
        <p:txBody>
          <a:bodyPr/>
          <a:lstStyle/>
          <a:p>
            <a:r>
              <a:rPr lang="en-US" dirty="0" smtClean="0"/>
              <a:t>Sequential numbering‭ ‬</a:t>
            </a:r>
          </a:p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r>
              <a:rPr lang="en-US" dirty="0" smtClean="0"/>
              <a:t>A loop</a:t>
            </a:r>
          </a:p>
          <a:p>
            <a:endParaRPr lang="en-US" dirty="0"/>
          </a:p>
        </p:txBody>
      </p:sp>
      <p:pic>
        <p:nvPicPr>
          <p:cNvPr id="10" name="Picture 9" descr="Picture 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809" y="2971800"/>
            <a:ext cx="7352381" cy="1371485"/>
          </a:xfrm>
          <a:prstGeom prst="rect">
            <a:avLst/>
          </a:prstGeom>
        </p:spPr>
      </p:pic>
      <p:pic>
        <p:nvPicPr>
          <p:cNvPr id="11" name="Picture 10" descr="Picture 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5105400"/>
            <a:ext cx="7593651" cy="17526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762000" y="2499360"/>
            <a:ext cx="7656512" cy="1554480"/>
          </a:xfrm>
        </p:spPr>
        <p:txBody>
          <a:bodyPr/>
          <a:lstStyle/>
          <a:p>
            <a:r>
              <a:rPr lang="en-US" dirty="0" smtClean="0"/>
              <a:t>A Dangle‭ ‬</a:t>
            </a:r>
          </a:p>
          <a:p>
            <a:endParaRPr lang="en-US" dirty="0"/>
          </a:p>
        </p:txBody>
      </p:sp>
      <p:pic>
        <p:nvPicPr>
          <p:cNvPr id="7" name="Content Placeholder 6" descr="Picture 6.png"/>
          <p:cNvPicPr>
            <a:picLocks noGrp="1" noChangeAspect="1"/>
          </p:cNvPicPr>
          <p:nvPr>
            <p:ph sz="half" idx="13"/>
          </p:nvPr>
        </p:nvPicPr>
        <p:blipFill>
          <a:blip r:embed="rId2"/>
          <a:stretch>
            <a:fillRect/>
          </a:stretch>
        </p:blipFill>
        <p:spPr>
          <a:xfrm>
            <a:off x="762000" y="3276600"/>
            <a:ext cx="7243628" cy="1997075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Representing Lagged Activities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62200"/>
            <a:ext cx="8229600" cy="4191000"/>
          </a:xfrm>
        </p:spPr>
        <p:txBody>
          <a:bodyPr>
            <a:normAutofit/>
          </a:bodyPr>
          <a:lstStyle/>
          <a:p>
            <a:r>
              <a:rPr lang="en-US" sz="2588" b="1" dirty="0" smtClean="0"/>
              <a:t>Lag </a:t>
            </a:r>
            <a:r>
              <a:rPr lang="en-US" sz="2588" b="1" dirty="0"/>
              <a:t>activities: </a:t>
            </a:r>
            <a:r>
              <a:rPr lang="en-US" sz="2588" dirty="0"/>
              <a:t>are two activities that will be undertaken </a:t>
            </a:r>
            <a:r>
              <a:rPr lang="en-US" sz="2588" dirty="0" smtClean="0"/>
              <a:t>in parallel </a:t>
            </a:r>
            <a:r>
              <a:rPr lang="en-US" sz="2588" dirty="0"/>
              <a:t>but there is a lag between them</a:t>
            </a:r>
            <a:r>
              <a:rPr lang="en-US" sz="2588" dirty="0" smtClean="0"/>
              <a:t>.</a:t>
            </a:r>
            <a:endParaRPr lang="en-US" dirty="0" smtClean="0"/>
          </a:p>
          <a:p>
            <a:r>
              <a:rPr lang="en-US" sz="2588" dirty="0" smtClean="0"/>
              <a:t>Here </a:t>
            </a:r>
            <a:r>
              <a:rPr lang="en-US" sz="2588" dirty="0"/>
              <a:t>tow activities will be undertaken at the same time </a:t>
            </a:r>
            <a:r>
              <a:rPr lang="en-US" sz="2588" dirty="0" smtClean="0"/>
              <a:t>with some </a:t>
            </a:r>
            <a:r>
              <a:rPr lang="en-US" sz="2588" dirty="0"/>
              <a:t>lag between them</a:t>
            </a:r>
            <a:r>
              <a:rPr lang="en-US" sz="2588" dirty="0" smtClean="0"/>
              <a:t>.</a:t>
            </a:r>
            <a:endParaRPr lang="en-US" b="1" dirty="0" smtClean="0"/>
          </a:p>
          <a:p>
            <a:r>
              <a:rPr lang="en-US" sz="2581" dirty="0" smtClean="0"/>
              <a:t> “</a:t>
            </a:r>
            <a:r>
              <a:rPr lang="en-US" sz="2581" dirty="0"/>
              <a:t>Document amendments” will start one day after “</a:t>
            </a:r>
            <a:r>
              <a:rPr lang="en-US" sz="2581" dirty="0" smtClean="0"/>
              <a:t>Test prototype</a:t>
            </a:r>
            <a:r>
              <a:rPr lang="en-US" sz="2581" dirty="0"/>
              <a:t>” starts and finish two days after “Test </a:t>
            </a:r>
            <a:r>
              <a:rPr lang="en-US" sz="2581" dirty="0" smtClean="0"/>
              <a:t>prototype” ends</a:t>
            </a:r>
            <a:r>
              <a:rPr lang="en-US" sz="2581" dirty="0"/>
              <a:t>.</a:t>
            </a:r>
            <a:endParaRPr lang="en-US" sz="2581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Exercise‭ ‬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762000" y="2007235"/>
            <a:ext cx="7656512" cy="1554480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r>
              <a:rPr lang="en-US" sz="2400" dirty="0" smtClean="0"/>
              <a:t>what is wrong with the following‭</a:t>
            </a:r>
            <a:r>
              <a:rPr lang="en-US" sz="2400" dirty="0" smtClean="0"/>
              <a:t>? </a:t>
            </a:r>
            <a:endParaRPr lang="en-US" sz="2400" dirty="0" smtClean="0"/>
          </a:p>
        </p:txBody>
      </p:sp>
      <p:pic>
        <p:nvPicPr>
          <p:cNvPr id="8" name="Content Placeholder 7" descr="Picture 7.png"/>
          <p:cNvPicPr>
            <a:picLocks noGrp="1" noChangeAspect="1"/>
          </p:cNvPicPr>
          <p:nvPr>
            <p:ph sz="half" idx="13"/>
          </p:nvPr>
        </p:nvPicPr>
        <p:blipFill>
          <a:blip r:embed="rId2"/>
          <a:stretch>
            <a:fillRect/>
          </a:stretch>
        </p:blipFill>
        <p:spPr>
          <a:xfrm>
            <a:off x="1524000" y="3048000"/>
            <a:ext cx="5791200" cy="351711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Exercise‭ ‬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762000" y="2007235"/>
            <a:ext cx="7656512" cy="1554480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r>
              <a:rPr lang="en-US" sz="2400" dirty="0" smtClean="0"/>
              <a:t>what is wrong with the following‭</a:t>
            </a:r>
            <a:r>
              <a:rPr lang="en-US" sz="2400" dirty="0" smtClean="0"/>
              <a:t>? </a:t>
            </a:r>
            <a:endParaRPr lang="en-US" sz="2400" dirty="0" smtClean="0"/>
          </a:p>
        </p:txBody>
      </p:sp>
      <p:pic>
        <p:nvPicPr>
          <p:cNvPr id="9" name="Content Placeholder 8" descr="Picture 8.png"/>
          <p:cNvPicPr>
            <a:picLocks noGrp="1" noChangeAspect="1"/>
          </p:cNvPicPr>
          <p:nvPr>
            <p:ph sz="half" idx="13"/>
          </p:nvPr>
        </p:nvPicPr>
        <p:blipFill>
          <a:blip r:embed="rId2"/>
          <a:stretch>
            <a:fillRect/>
          </a:stretch>
        </p:blipFill>
        <p:spPr>
          <a:xfrm>
            <a:off x="762000" y="2892742"/>
            <a:ext cx="6172200" cy="350805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Exercise‭ ‬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762000" y="2007235"/>
            <a:ext cx="7656512" cy="1554480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r>
              <a:rPr lang="en-US" sz="2400" dirty="0" smtClean="0"/>
              <a:t>what is wrong with the following‭</a:t>
            </a:r>
            <a:r>
              <a:rPr lang="en-US" sz="2400" dirty="0" smtClean="0"/>
              <a:t>? </a:t>
            </a:r>
            <a:endParaRPr lang="en-US" sz="2400" dirty="0" smtClean="0"/>
          </a:p>
        </p:txBody>
      </p:sp>
      <p:pic>
        <p:nvPicPr>
          <p:cNvPr id="8" name="Content Placeholder 7" descr="Picture 9.png"/>
          <p:cNvPicPr>
            <a:picLocks noGrp="1" noChangeAspect="1"/>
          </p:cNvPicPr>
          <p:nvPr>
            <p:ph sz="half" idx="13"/>
          </p:nvPr>
        </p:nvPicPr>
        <p:blipFill>
          <a:blip r:embed="rId2"/>
          <a:stretch>
            <a:fillRect/>
          </a:stretch>
        </p:blipFill>
        <p:spPr>
          <a:xfrm>
            <a:off x="747689" y="3276600"/>
            <a:ext cx="5337153" cy="2774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Dummy Activities‭ ‬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762000" y="1905000"/>
            <a:ext cx="7656512" cy="297180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sz="2378" dirty="0" smtClean="0"/>
              <a:t>Suppose that in a project‭, </a:t>
            </a:r>
          </a:p>
          <a:p>
            <a:r>
              <a:rPr lang="en-US" sz="2378" dirty="0" smtClean="0"/>
              <a:t>Before you can start‭</a:t>
            </a:r>
            <a:r>
              <a:rPr lang="en-US" sz="2378" dirty="0" smtClean="0"/>
              <a:t> “coding </a:t>
            </a:r>
            <a:r>
              <a:rPr lang="en-US" sz="2378" dirty="0" smtClean="0"/>
              <a:t>the </a:t>
            </a:r>
            <a:r>
              <a:rPr lang="en-US" sz="2378" dirty="0" smtClean="0"/>
              <a:t>software” ‬you </a:t>
            </a:r>
            <a:r>
              <a:rPr lang="en-US" sz="2378" dirty="0" smtClean="0"/>
              <a:t>need to‭: ‬</a:t>
            </a:r>
            <a:endParaRPr lang="en-US" sz="2378" dirty="0" smtClean="0"/>
          </a:p>
          <a:p>
            <a:pPr lvl="1"/>
            <a:r>
              <a:rPr lang="en-US" sz="2378" dirty="0" smtClean="0"/>
              <a:t>“Specify </a:t>
            </a:r>
            <a:r>
              <a:rPr lang="en-US" sz="2378" dirty="0" smtClean="0"/>
              <a:t>the </a:t>
            </a:r>
            <a:r>
              <a:rPr lang="en-US" sz="2378" dirty="0" smtClean="0"/>
              <a:t>hardware”</a:t>
            </a:r>
          </a:p>
          <a:p>
            <a:pPr lvl="1"/>
            <a:r>
              <a:rPr lang="en-US" sz="2378" dirty="0" smtClean="0"/>
              <a:t>“Design </a:t>
            </a:r>
            <a:r>
              <a:rPr lang="en-US" sz="2378" dirty="0" smtClean="0"/>
              <a:t>data </a:t>
            </a:r>
            <a:r>
              <a:rPr lang="en-US" sz="2378" dirty="0" smtClean="0"/>
              <a:t>structures”. </a:t>
            </a:r>
            <a:endParaRPr lang="en-US" sz="2378" dirty="0" smtClean="0"/>
          </a:p>
          <a:p>
            <a:r>
              <a:rPr lang="en-US" sz="2378" dirty="0" smtClean="0"/>
              <a:t>Before placing an order you only need to‭: ‬</a:t>
            </a:r>
            <a:endParaRPr lang="en-US" sz="2378" dirty="0" smtClean="0"/>
          </a:p>
          <a:p>
            <a:pPr lvl="1"/>
            <a:r>
              <a:rPr lang="en-US" sz="2378" dirty="0" smtClean="0"/>
              <a:t>“Specify </a:t>
            </a:r>
            <a:r>
              <a:rPr lang="en-US" sz="2378" dirty="0" smtClean="0"/>
              <a:t>the </a:t>
            </a:r>
            <a:r>
              <a:rPr lang="en-US" sz="2378" dirty="0" smtClean="0"/>
              <a:t>hardware” </a:t>
            </a:r>
            <a:r>
              <a:rPr lang="en-US" dirty="0" smtClean="0"/>
              <a:t>‬</a:t>
            </a:r>
          </a:p>
          <a:p>
            <a:endParaRPr lang="en-US" dirty="0"/>
          </a:p>
        </p:txBody>
      </p:sp>
      <p:pic>
        <p:nvPicPr>
          <p:cNvPr id="9" name="Content Placeholder 8" descr="Picture 10.png"/>
          <p:cNvPicPr>
            <a:picLocks noGrp="1" noChangeAspect="1"/>
          </p:cNvPicPr>
          <p:nvPr>
            <p:ph sz="half" idx="13"/>
          </p:nvPr>
        </p:nvPicPr>
        <p:blipFill>
          <a:blip r:embed="rId2"/>
          <a:stretch>
            <a:fillRect/>
          </a:stretch>
        </p:blipFill>
        <p:spPr>
          <a:xfrm>
            <a:off x="1752016" y="5274469"/>
            <a:ext cx="5676481" cy="15541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Dummy Activities‭ ‬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762000" y="2286000"/>
            <a:ext cx="7656512" cy="1905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Resolving the error using a dummy activity‭. ‬</a:t>
            </a:r>
          </a:p>
          <a:p>
            <a:r>
              <a:rPr lang="en-US" sz="2400" dirty="0" smtClean="0"/>
              <a:t>Dummy activities‭: ‬</a:t>
            </a:r>
          </a:p>
          <a:p>
            <a:pPr lvl="1"/>
            <a:r>
              <a:rPr lang="en-US" sz="2400" dirty="0" smtClean="0"/>
              <a:t>Are used to aid in the layout of network drawings‭. ‬</a:t>
            </a:r>
          </a:p>
          <a:p>
            <a:pPr lvl="1"/>
            <a:r>
              <a:rPr lang="en-US" dirty="0" smtClean="0"/>
              <a:t>‬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8" name="Content Placeholder 7" descr="Picture 11.png"/>
          <p:cNvPicPr>
            <a:picLocks noGrp="1" noChangeAspect="1"/>
          </p:cNvPicPr>
          <p:nvPr>
            <p:ph sz="half" idx="13"/>
          </p:nvPr>
        </p:nvPicPr>
        <p:blipFill>
          <a:blip r:embed="rId2"/>
          <a:stretch>
            <a:fillRect/>
          </a:stretch>
        </p:blipFill>
        <p:spPr>
          <a:xfrm>
            <a:off x="1600200" y="3803101"/>
            <a:ext cx="6315868" cy="224844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Lagged </a:t>
            </a:r>
            <a:r>
              <a:rPr lang="en-US" dirty="0" smtClean="0"/>
              <a:t>Activities‭ </a:t>
            </a:r>
            <a:r>
              <a:rPr lang="en-US" dirty="0" smtClean="0"/>
              <a:t>‬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2286000"/>
            <a:ext cx="8686800" cy="1517101"/>
          </a:xfrm>
        </p:spPr>
        <p:txBody>
          <a:bodyPr>
            <a:normAutofit/>
          </a:bodyPr>
          <a:lstStyle/>
          <a:p>
            <a:r>
              <a:rPr lang="en-US" sz="2400" dirty="0" smtClean="0"/>
              <a:t>We represent lagged activities with a pair of dummy activities‭. </a:t>
            </a:r>
          </a:p>
          <a:p>
            <a:pPr lvl="1"/>
            <a:r>
              <a:rPr lang="en-US" sz="2400" dirty="0" smtClean="0"/>
              <a:t>‬</a:t>
            </a:r>
            <a:endParaRPr lang="en-US" sz="2400" dirty="0" smtClean="0"/>
          </a:p>
          <a:p>
            <a:pPr lvl="1"/>
            <a:r>
              <a:rPr lang="en-US" dirty="0" smtClean="0"/>
              <a:t>‬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9" name="Content Placeholder 8" descr="Picture 12.png"/>
          <p:cNvPicPr>
            <a:picLocks noGrp="1" noChangeAspect="1"/>
          </p:cNvPicPr>
          <p:nvPr>
            <p:ph sz="half" idx="13"/>
          </p:nvPr>
        </p:nvPicPr>
        <p:blipFill>
          <a:blip r:embed="rId2"/>
          <a:stretch>
            <a:fillRect/>
          </a:stretch>
        </p:blipFill>
        <p:spPr>
          <a:xfrm>
            <a:off x="1295400" y="3803101"/>
            <a:ext cx="6098534" cy="224844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Activity Labeling‭ ‬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2286000"/>
            <a:ext cx="8686800" cy="1517101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en-US" sz="8800" dirty="0" smtClean="0"/>
              <a:t>Divide the node circle into quadrants‭: ‬</a:t>
            </a:r>
          </a:p>
          <a:p>
            <a:r>
              <a:rPr lang="en-US" sz="8800" dirty="0" smtClean="0"/>
              <a:t>Event number‭ ‬</a:t>
            </a:r>
          </a:p>
          <a:p>
            <a:r>
              <a:rPr lang="en-US" sz="8800" dirty="0" smtClean="0"/>
              <a:t>Earliest and latest dates by‭ ‬which the event will occur‭. </a:t>
            </a:r>
          </a:p>
          <a:p>
            <a:r>
              <a:rPr lang="en-US" sz="8800" dirty="0" smtClean="0"/>
              <a:t>slack‭ ‬</a:t>
            </a:r>
          </a:p>
          <a:p>
            <a:pPr lvl="1"/>
            <a:r>
              <a:rPr lang="en-US" sz="2400" dirty="0" smtClean="0"/>
              <a:t>‬</a:t>
            </a:r>
            <a:endParaRPr lang="en-US" sz="2400" dirty="0" smtClean="0"/>
          </a:p>
          <a:p>
            <a:pPr lvl="1"/>
            <a:r>
              <a:rPr lang="en-US" dirty="0" smtClean="0"/>
              <a:t>‬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8" name="Content Placeholder 7" descr="Picture 13.png"/>
          <p:cNvPicPr>
            <a:picLocks noGrp="1" noChangeAspect="1"/>
          </p:cNvPicPr>
          <p:nvPr>
            <p:ph sz="half" idx="13"/>
          </p:nvPr>
        </p:nvPicPr>
        <p:blipFill>
          <a:blip r:embed="rId2"/>
          <a:stretch>
            <a:fillRect/>
          </a:stretch>
        </p:blipFill>
        <p:spPr>
          <a:xfrm>
            <a:off x="3276600" y="4343400"/>
            <a:ext cx="2518575" cy="217430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Network Analysis‭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2286000"/>
            <a:ext cx="8686800" cy="4572000"/>
          </a:xfrm>
        </p:spPr>
        <p:txBody>
          <a:bodyPr>
            <a:noAutofit/>
          </a:bodyPr>
          <a:lstStyle/>
          <a:p>
            <a:r>
              <a:rPr lang="en-US" sz="2200" dirty="0" smtClean="0"/>
              <a:t>The Forward Pass‭: ‬it is carried out to calculate‭: ‬</a:t>
            </a:r>
          </a:p>
          <a:p>
            <a:r>
              <a:rPr lang="en-US" sz="2200" dirty="0" smtClean="0"/>
              <a:t>the earliest date on which each event may be achieved and‭ ‬</a:t>
            </a:r>
          </a:p>
          <a:p>
            <a:r>
              <a:rPr lang="en-US" sz="2200" dirty="0" smtClean="0"/>
              <a:t>the earliest dates on which each activity may be started and‭</a:t>
            </a:r>
            <a:r>
              <a:rPr lang="en-US" sz="2200" dirty="0" smtClean="0"/>
              <a:t> ‬</a:t>
            </a:r>
          </a:p>
          <a:p>
            <a:pPr>
              <a:buNone/>
            </a:pPr>
            <a:r>
              <a:rPr lang="en-US" sz="2200" dirty="0" smtClean="0"/>
              <a:t>completed‭</a:t>
            </a:r>
            <a:r>
              <a:rPr lang="en-US" sz="2200" dirty="0" smtClean="0"/>
              <a:t>. ‬</a:t>
            </a:r>
          </a:p>
          <a:p>
            <a:r>
              <a:rPr lang="en-US" sz="2200" dirty="0" smtClean="0"/>
              <a:t>The </a:t>
            </a:r>
            <a:r>
              <a:rPr lang="en-US" sz="2200" dirty="0" smtClean="0"/>
              <a:t>earliest </a:t>
            </a:r>
            <a:r>
              <a:rPr lang="en-US" sz="2200" dirty="0" smtClean="0"/>
              <a:t>date for an event is the earliest date by which all‭</a:t>
            </a:r>
            <a:r>
              <a:rPr lang="en-US" sz="2200" dirty="0" smtClean="0"/>
              <a:t> ‬</a:t>
            </a:r>
          </a:p>
          <a:p>
            <a:pPr>
              <a:buNone/>
            </a:pPr>
            <a:r>
              <a:rPr lang="en-US" sz="2200" dirty="0" smtClean="0"/>
              <a:t>activities upon which </a:t>
            </a:r>
            <a:r>
              <a:rPr lang="en-US" sz="2200" dirty="0" smtClean="0"/>
              <a:t>it depends can be completed‭. ‬</a:t>
            </a:r>
          </a:p>
          <a:p>
            <a:r>
              <a:rPr lang="en-US" sz="2200" dirty="0" smtClean="0"/>
              <a:t>‬</a:t>
            </a:r>
            <a:endParaRPr lang="en-US" sz="2200" dirty="0" smtClean="0"/>
          </a:p>
          <a:p>
            <a:pPr lvl="1"/>
            <a:r>
              <a:rPr lang="en-US" sz="2200" dirty="0" smtClean="0"/>
              <a:t>‬</a:t>
            </a:r>
            <a:endParaRPr lang="en-US" sz="2200" dirty="0" smtClean="0"/>
          </a:p>
          <a:p>
            <a:pPr lvl="1"/>
            <a:r>
              <a:rPr lang="en-US" sz="2200" dirty="0" smtClean="0"/>
              <a:t>‬</a:t>
            </a:r>
            <a:endParaRPr lang="en-US" sz="2200" dirty="0" smtClean="0"/>
          </a:p>
          <a:p>
            <a:endParaRPr 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Network </a:t>
            </a:r>
            <a:r>
              <a:rPr lang="en-US" sz="4800" dirty="0" smtClean="0"/>
              <a:t>Analysis‭ (cont’d)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2286000"/>
            <a:ext cx="8686800" cy="4572000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US" sz="2200" dirty="0" smtClean="0"/>
              <a:t>The Backward Pass‭: ‬The second stage is to carry out a‭ ‬</a:t>
            </a:r>
          </a:p>
          <a:p>
            <a:pPr>
              <a:spcBef>
                <a:spcPts val="600"/>
              </a:spcBef>
              <a:buNone/>
            </a:pPr>
            <a:r>
              <a:rPr lang="en-US" sz="2200" dirty="0" smtClean="0"/>
              <a:t>backward pass to calculate‭: ‬</a:t>
            </a:r>
          </a:p>
          <a:p>
            <a:pPr lvl="1"/>
            <a:r>
              <a:rPr lang="en-US" sz="2200" dirty="0" smtClean="0"/>
              <a:t>the latest date at which each event may be achieved‭, ‬and‭ ‬</a:t>
            </a:r>
          </a:p>
          <a:p>
            <a:pPr lvl="1"/>
            <a:r>
              <a:rPr lang="en-US" sz="2200" dirty="0" smtClean="0"/>
              <a:t>each activity started and finished‭ , ‬without delaying the‭</a:t>
            </a:r>
            <a:r>
              <a:rPr lang="en-US" sz="2200" dirty="0" smtClean="0"/>
              <a:t> ‬</a:t>
            </a:r>
          </a:p>
          <a:p>
            <a:pPr lvl="1">
              <a:buNone/>
            </a:pPr>
            <a:r>
              <a:rPr lang="en-US" sz="2200" dirty="0" smtClean="0"/>
              <a:t>end </a:t>
            </a:r>
            <a:r>
              <a:rPr lang="en-US" sz="2200" dirty="0" smtClean="0"/>
              <a:t>date of the project‭. ‬</a:t>
            </a:r>
          </a:p>
          <a:p>
            <a:pPr>
              <a:spcBef>
                <a:spcPts val="600"/>
              </a:spcBef>
            </a:pPr>
            <a:r>
              <a:rPr lang="en-US" sz="2200" dirty="0" smtClean="0"/>
              <a:t>The latest date for an event is the latest date by which all‭ ‬</a:t>
            </a:r>
          </a:p>
          <a:p>
            <a:pPr>
              <a:spcBef>
                <a:spcPts val="600"/>
              </a:spcBef>
              <a:buNone/>
            </a:pPr>
            <a:r>
              <a:rPr lang="en-US" sz="2200" dirty="0" smtClean="0"/>
              <a:t>immediately following activities must be started for the‭</a:t>
            </a:r>
            <a:r>
              <a:rPr lang="en-US" sz="2200" dirty="0" smtClean="0"/>
              <a:t> ‬project </a:t>
            </a:r>
          </a:p>
          <a:p>
            <a:pPr>
              <a:spcBef>
                <a:spcPts val="600"/>
              </a:spcBef>
              <a:buNone/>
            </a:pPr>
            <a:r>
              <a:rPr lang="en-US" sz="2200" dirty="0" smtClean="0"/>
              <a:t>to </a:t>
            </a:r>
            <a:r>
              <a:rPr lang="en-US" sz="2200" dirty="0" smtClean="0"/>
              <a:t>be completed on time‭. ‬</a:t>
            </a:r>
          </a:p>
          <a:p>
            <a:pPr>
              <a:spcBef>
                <a:spcPts val="600"/>
              </a:spcBef>
            </a:pPr>
            <a:r>
              <a:rPr lang="en-US" sz="2200" dirty="0" smtClean="0"/>
              <a:t>The Slack is the difference between the latest date and the‭ ‬</a:t>
            </a:r>
          </a:p>
          <a:p>
            <a:pPr>
              <a:spcBef>
                <a:spcPts val="600"/>
              </a:spcBef>
              <a:buNone/>
            </a:pPr>
            <a:r>
              <a:rPr lang="en-US" sz="2200" dirty="0" smtClean="0"/>
              <a:t>earliest date for an event‭. ‬</a:t>
            </a:r>
          </a:p>
          <a:p>
            <a:r>
              <a:rPr lang="en-US" sz="2200" dirty="0" smtClean="0"/>
              <a:t>‬</a:t>
            </a:r>
            <a:endParaRPr lang="en-US" sz="2200" dirty="0" smtClean="0"/>
          </a:p>
          <a:p>
            <a:pPr lvl="1"/>
            <a:r>
              <a:rPr lang="en-US" sz="2200" dirty="0" smtClean="0"/>
              <a:t>‬</a:t>
            </a:r>
            <a:endParaRPr lang="en-US" sz="2200" dirty="0" smtClean="0"/>
          </a:p>
          <a:p>
            <a:pPr lvl="1"/>
            <a:r>
              <a:rPr lang="en-US" sz="2200" dirty="0" smtClean="0"/>
              <a:t>‬</a:t>
            </a:r>
            <a:endParaRPr lang="en-US" sz="2200" dirty="0" smtClean="0"/>
          </a:p>
          <a:p>
            <a:endParaRPr 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Network </a:t>
            </a:r>
            <a:r>
              <a:rPr lang="en-US" sz="4800" dirty="0" smtClean="0"/>
              <a:t>Analysis‭ (cont’d)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2286000"/>
            <a:ext cx="8686800" cy="4572000"/>
          </a:xfrm>
        </p:spPr>
        <p:txBody>
          <a:bodyPr>
            <a:noAutofit/>
          </a:bodyPr>
          <a:lstStyle/>
          <a:p>
            <a:r>
              <a:rPr lang="en-US" sz="2400" dirty="0" smtClean="0"/>
              <a:t>The critical path in the activity-on-arrow network is‭: ‬</a:t>
            </a:r>
          </a:p>
          <a:p>
            <a:pPr lvl="1"/>
            <a:r>
              <a:rPr lang="en-US" sz="2400" dirty="0" smtClean="0"/>
              <a:t>The path joining all nodes with a‭</a:t>
            </a:r>
            <a:r>
              <a:rPr lang="en-US" sz="2400" dirty="0" smtClean="0"/>
              <a:t> ‬”zero”‭ </a:t>
            </a:r>
            <a:r>
              <a:rPr lang="en-US" sz="2400" dirty="0" smtClean="0"/>
              <a:t>‬slack‭. ‬</a:t>
            </a:r>
          </a:p>
          <a:p>
            <a:pPr lvl="1"/>
            <a:r>
              <a:rPr lang="en-US" sz="2400" dirty="0" smtClean="0"/>
              <a:t>The longest path through the network‭. ‬</a:t>
            </a:r>
          </a:p>
          <a:p>
            <a:pPr lvl="1"/>
            <a:r>
              <a:rPr lang="en-US" sz="2200" dirty="0" smtClean="0"/>
              <a:t>‬</a:t>
            </a:r>
            <a:endParaRPr lang="en-US" sz="2200" dirty="0" smtClean="0"/>
          </a:p>
          <a:p>
            <a:pPr lvl="1"/>
            <a:r>
              <a:rPr lang="en-US" sz="2200" dirty="0" smtClean="0"/>
              <a:t>‬</a:t>
            </a:r>
            <a:endParaRPr lang="en-US" sz="2200" dirty="0" smtClean="0"/>
          </a:p>
          <a:p>
            <a:pPr lvl="1"/>
            <a:r>
              <a:rPr lang="en-US" sz="2200" dirty="0" smtClean="0"/>
              <a:t>‬</a:t>
            </a:r>
            <a:endParaRPr lang="en-US" sz="2200" dirty="0" smtClean="0"/>
          </a:p>
          <a:p>
            <a:endParaRPr 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Representing Lagged Activities</a:t>
            </a: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739775" y="3058489"/>
            <a:ext cx="7662863" cy="2690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</a:t>
            </a:r>
            <a:endParaRPr lang="en-US" dirty="0"/>
          </a:p>
        </p:txBody>
      </p:sp>
      <p:pic>
        <p:nvPicPr>
          <p:cNvPr id="7" name="Content Placeholder 6" descr="Picture 14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8321" y="2209800"/>
            <a:ext cx="7908479" cy="3827463"/>
          </a:xfr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Activity-on-Arrow Network‭</a:t>
            </a:r>
            <a:r>
              <a:rPr lang="en-US" dirty="0" smtClean="0"/>
              <a:t>.</a:t>
            </a:r>
            <a:br>
              <a:rPr lang="en-US" dirty="0" smtClean="0"/>
            </a:br>
            <a:r>
              <a:rPr lang="en-US" dirty="0" smtClean="0"/>
              <a:t>CPM Network‭ 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2784475"/>
            <a:ext cx="7656512" cy="1029823"/>
          </a:xfrm>
        </p:spPr>
        <p:txBody>
          <a:bodyPr/>
          <a:lstStyle/>
          <a:p>
            <a:pPr>
              <a:buNone/>
            </a:pPr>
            <a:r>
              <a:rPr lang="en-US" sz="2400" dirty="0" smtClean="0"/>
              <a:t>The project duration is‭: ‬13‭ ‬weeks‭. ‬ ‬</a:t>
            </a:r>
          </a:p>
          <a:p>
            <a:endParaRPr lang="en-US" dirty="0"/>
          </a:p>
        </p:txBody>
      </p:sp>
      <p:pic>
        <p:nvPicPr>
          <p:cNvPr id="5" name="Content Placeholder 4" descr="Picture 15.png"/>
          <p:cNvPicPr>
            <a:picLocks noGrp="1" noChangeAspect="1"/>
          </p:cNvPicPr>
          <p:nvPr>
            <p:ph sz="half" idx="13"/>
          </p:nvPr>
        </p:nvPicPr>
        <p:blipFill>
          <a:blip r:embed="rId2"/>
          <a:stretch>
            <a:fillRect/>
          </a:stretch>
        </p:blipFill>
        <p:spPr>
          <a:xfrm>
            <a:off x="1371600" y="3505200"/>
            <a:ext cx="6248400" cy="283464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Labeling Conventions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2362200"/>
            <a:ext cx="7656512" cy="2016125"/>
          </a:xfrm>
        </p:spPr>
        <p:txBody>
          <a:bodyPr>
            <a:normAutofit fontScale="92500" lnSpcReduction="20000"/>
          </a:bodyPr>
          <a:lstStyle/>
          <a:p>
            <a:r>
              <a:rPr lang="en-US" sz="2588" dirty="0" smtClean="0"/>
              <a:t>There </a:t>
            </a:r>
            <a:r>
              <a:rPr lang="en-US" sz="2588" dirty="0"/>
              <a:t>are a number of labeling conventions.</a:t>
            </a:r>
            <a:endParaRPr lang="en-US" sz="2588" dirty="0" smtClean="0"/>
          </a:p>
          <a:p>
            <a:r>
              <a:rPr lang="en-US" sz="2588" dirty="0" smtClean="0"/>
              <a:t>Label </a:t>
            </a:r>
            <a:r>
              <a:rPr lang="en-US" sz="2588" dirty="0"/>
              <a:t>convention is a way of entering information on </a:t>
            </a:r>
            <a:r>
              <a:rPr lang="en-US" sz="2588" dirty="0" smtClean="0"/>
              <a:t>an activity-on-node </a:t>
            </a:r>
            <a:r>
              <a:rPr lang="en-US" sz="2588" dirty="0"/>
              <a:t>network.</a:t>
            </a:r>
            <a:endParaRPr lang="en-US" sz="2588" dirty="0" smtClean="0"/>
          </a:p>
          <a:p>
            <a:r>
              <a:rPr lang="en-US" sz="2588" dirty="0" smtClean="0"/>
              <a:t>One </a:t>
            </a:r>
            <a:r>
              <a:rPr lang="en-US" sz="2588" dirty="0"/>
              <a:t>labeling convention is the British Standard 4335</a:t>
            </a:r>
            <a:r>
              <a:rPr lang="en-US" sz="2588" dirty="0" smtClean="0"/>
              <a:t>.</a:t>
            </a:r>
            <a:endParaRPr lang="en-US" sz="2588" dirty="0"/>
          </a:p>
        </p:txBody>
      </p:sp>
      <p:pic>
        <p:nvPicPr>
          <p:cNvPr id="5" name="Content Placeholder 4" descr="Picture 1.png"/>
          <p:cNvPicPr>
            <a:picLocks noGrp="1" noChangeAspect="1"/>
          </p:cNvPicPr>
          <p:nvPr>
            <p:ph sz="half" idx="13"/>
          </p:nvPr>
        </p:nvPicPr>
        <p:blipFill>
          <a:blip r:embed="rId2"/>
          <a:stretch>
            <a:fillRect/>
          </a:stretch>
        </p:blipFill>
        <p:spPr>
          <a:xfrm>
            <a:off x="1053748" y="4953000"/>
            <a:ext cx="7073016" cy="1743691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Adding the Time Dimension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686800" cy="4549122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ts val="1200"/>
              </a:spcBef>
            </a:pPr>
            <a:endParaRPr lang="en-US" dirty="0" smtClean="0"/>
          </a:p>
          <a:p>
            <a:pPr>
              <a:lnSpc>
                <a:spcPct val="80000"/>
              </a:lnSpc>
              <a:spcBef>
                <a:spcPts val="1200"/>
              </a:spcBef>
            </a:pPr>
            <a:r>
              <a:rPr lang="en-US" dirty="0" smtClean="0"/>
              <a:t>After </a:t>
            </a:r>
            <a:r>
              <a:rPr lang="en-US" dirty="0" smtClean="0"/>
              <a:t>we create the logical network model showing the activities and the interrelationships between those activities. </a:t>
            </a:r>
            <a:r>
              <a:rPr lang="en-US" dirty="0" smtClean="0"/>
              <a:t>We </a:t>
            </a:r>
            <a:r>
              <a:rPr lang="en-US" dirty="0"/>
              <a:t>should think of when each activity will be undertaken</a:t>
            </a:r>
            <a:r>
              <a:rPr lang="en-US" dirty="0" smtClean="0"/>
              <a:t>.</a:t>
            </a:r>
          </a:p>
          <a:p>
            <a:pPr>
              <a:lnSpc>
                <a:spcPct val="80000"/>
              </a:lnSpc>
              <a:spcBef>
                <a:spcPts val="1200"/>
              </a:spcBef>
            </a:pPr>
            <a:r>
              <a:rPr lang="en-US" dirty="0" smtClean="0"/>
              <a:t>The critical path approach </a:t>
            </a:r>
            <a:r>
              <a:rPr lang="en-US" dirty="0"/>
              <a:t>is concerned with:</a:t>
            </a:r>
            <a:endParaRPr lang="en-US" dirty="0" smtClean="0"/>
          </a:p>
          <a:p>
            <a:pPr lvl="1">
              <a:lnSpc>
                <a:spcPct val="80000"/>
              </a:lnSpc>
              <a:spcBef>
                <a:spcPts val="1200"/>
              </a:spcBef>
            </a:pPr>
            <a:r>
              <a:rPr lang="en-US" sz="2200" dirty="0" smtClean="0"/>
              <a:t>Planning </a:t>
            </a:r>
            <a:r>
              <a:rPr lang="en-US" sz="2200" dirty="0"/>
              <a:t>the project in a way that it will be completed </a:t>
            </a:r>
            <a:r>
              <a:rPr lang="en-US" sz="2200" dirty="0" smtClean="0"/>
              <a:t>as quickly </a:t>
            </a:r>
            <a:r>
              <a:rPr lang="en-US" sz="2200" dirty="0"/>
              <a:t>as possible.</a:t>
            </a:r>
            <a:endParaRPr lang="en-US" sz="2200" dirty="0" smtClean="0"/>
          </a:p>
          <a:p>
            <a:pPr lvl="1">
              <a:lnSpc>
                <a:spcPct val="80000"/>
              </a:lnSpc>
              <a:spcBef>
                <a:spcPts val="1200"/>
              </a:spcBef>
            </a:pPr>
            <a:r>
              <a:rPr lang="en-US" sz="2200" dirty="0" smtClean="0"/>
              <a:t>Identifying </a:t>
            </a:r>
            <a:r>
              <a:rPr lang="en-US" sz="2200" dirty="0"/>
              <a:t>the activities where a delay in their execution </a:t>
            </a:r>
            <a:r>
              <a:rPr lang="en-US" sz="2200" dirty="0" smtClean="0"/>
              <a:t>is likely </a:t>
            </a:r>
            <a:r>
              <a:rPr lang="en-US" sz="2200" dirty="0"/>
              <a:t>to </a:t>
            </a:r>
            <a:r>
              <a:rPr lang="en-US" sz="2200" dirty="0" smtClean="0"/>
              <a:t>affect</a:t>
            </a:r>
          </a:p>
          <a:p>
            <a:pPr lvl="2">
              <a:lnSpc>
                <a:spcPct val="80000"/>
              </a:lnSpc>
              <a:spcBef>
                <a:spcPts val="1200"/>
              </a:spcBef>
            </a:pPr>
            <a:r>
              <a:rPr lang="en-US" sz="2200" dirty="0" smtClean="0"/>
              <a:t>The </a:t>
            </a:r>
            <a:r>
              <a:rPr lang="en-US" sz="2200" dirty="0"/>
              <a:t>overall end date of the project or</a:t>
            </a:r>
            <a:endParaRPr lang="en-US" sz="2200" dirty="0" smtClean="0"/>
          </a:p>
          <a:p>
            <a:pPr lvl="2">
              <a:lnSpc>
                <a:spcPct val="80000"/>
              </a:lnSpc>
              <a:spcBef>
                <a:spcPts val="1200"/>
              </a:spcBef>
            </a:pPr>
            <a:r>
              <a:rPr lang="en-US" sz="2200" dirty="0" smtClean="0"/>
              <a:t>Later </a:t>
            </a:r>
            <a:r>
              <a:rPr lang="en-US" sz="2200" dirty="0"/>
              <a:t>activities start dates.</a:t>
            </a:r>
            <a:endParaRPr lang="en-US" sz="2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Adding the Time Dimension (cont’d)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686800" cy="4419600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en-US" dirty="0" smtClean="0"/>
              <a:t>For </a:t>
            </a:r>
            <a:r>
              <a:rPr lang="en-US" dirty="0"/>
              <a:t>each activity we will estimate its duration.</a:t>
            </a:r>
            <a:endParaRPr lang="en-US" dirty="0" smtClean="0"/>
          </a:p>
          <a:p>
            <a:pPr>
              <a:spcBef>
                <a:spcPts val="1200"/>
              </a:spcBef>
            </a:pPr>
            <a:r>
              <a:rPr lang="en-US" dirty="0" smtClean="0"/>
              <a:t>The </a:t>
            </a:r>
            <a:r>
              <a:rPr lang="en-US" dirty="0"/>
              <a:t>network is then analyzed by carrying out the forward </a:t>
            </a:r>
            <a:r>
              <a:rPr lang="en-US" dirty="0" smtClean="0"/>
              <a:t>pass and </a:t>
            </a:r>
            <a:r>
              <a:rPr lang="en-US" dirty="0"/>
              <a:t>a backward pass</a:t>
            </a:r>
            <a:r>
              <a:rPr lang="en-US" dirty="0" smtClean="0"/>
              <a:t>.</a:t>
            </a:r>
            <a:endParaRPr lang="en-US" dirty="0" smtClean="0"/>
          </a:p>
          <a:p>
            <a:pPr>
              <a:spcBef>
                <a:spcPts val="1200"/>
              </a:spcBef>
            </a:pPr>
            <a:r>
              <a:rPr lang="en-US" b="1" dirty="0" smtClean="0"/>
              <a:t>The </a:t>
            </a:r>
            <a:r>
              <a:rPr lang="en-US" b="1" dirty="0"/>
              <a:t>forward pass:</a:t>
            </a:r>
            <a:endParaRPr lang="en-US" b="1" dirty="0" smtClean="0"/>
          </a:p>
          <a:p>
            <a:pPr lvl="1">
              <a:spcBef>
                <a:spcPts val="1200"/>
              </a:spcBef>
            </a:pPr>
            <a:r>
              <a:rPr lang="en-US" dirty="0" smtClean="0"/>
              <a:t>Calculates </a:t>
            </a:r>
            <a:r>
              <a:rPr lang="en-US" dirty="0"/>
              <a:t>the earliest dates at which activities may be started</a:t>
            </a:r>
            <a:r>
              <a:rPr lang="en-US" dirty="0" smtClean="0"/>
              <a:t>, finished</a:t>
            </a:r>
            <a:r>
              <a:rPr lang="en-US" dirty="0" smtClean="0"/>
              <a:t> 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Project </a:t>
            </a:r>
            <a:r>
              <a:rPr lang="en-US" dirty="0"/>
              <a:t>completion time</a:t>
            </a:r>
            <a:r>
              <a:rPr lang="en-US" dirty="0" smtClean="0"/>
              <a:t>.</a:t>
            </a:r>
            <a:endParaRPr lang="en-US" dirty="0" smtClean="0"/>
          </a:p>
          <a:p>
            <a:pPr>
              <a:spcBef>
                <a:spcPts val="1200"/>
              </a:spcBef>
            </a:pPr>
            <a:r>
              <a:rPr lang="en-US" b="1" dirty="0" smtClean="0"/>
              <a:t>The </a:t>
            </a:r>
            <a:r>
              <a:rPr lang="en-US" b="1" dirty="0"/>
              <a:t>backward pass:</a:t>
            </a:r>
            <a:endParaRPr lang="en-US" b="1" dirty="0" smtClean="0"/>
          </a:p>
          <a:p>
            <a:pPr lvl="1">
              <a:spcBef>
                <a:spcPts val="1200"/>
              </a:spcBef>
            </a:pPr>
            <a:r>
              <a:rPr lang="en-US" dirty="0" smtClean="0"/>
              <a:t>Calculates </a:t>
            </a:r>
            <a:r>
              <a:rPr lang="en-US" dirty="0"/>
              <a:t>the latest dates at which activities may be started</a:t>
            </a:r>
            <a:r>
              <a:rPr lang="en-US" dirty="0" smtClean="0"/>
              <a:t>, finished</a:t>
            </a:r>
            <a:r>
              <a:rPr lang="en-US" dirty="0" smtClean="0"/>
              <a:t>, the </a:t>
            </a:r>
            <a:r>
              <a:rPr lang="en-US" dirty="0"/>
              <a:t>float and</a:t>
            </a:r>
            <a:endParaRPr lang="en-US" dirty="0" smtClean="0"/>
          </a:p>
          <a:p>
            <a:pPr lvl="1">
              <a:spcBef>
                <a:spcPts val="1200"/>
              </a:spcBef>
            </a:pPr>
            <a:r>
              <a:rPr lang="en-US" dirty="0" smtClean="0"/>
              <a:t>The </a:t>
            </a:r>
            <a:r>
              <a:rPr lang="en-US" dirty="0"/>
              <a:t>critical path.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739775" y="2362200"/>
            <a:ext cx="7662863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(cont’d)</a:t>
            </a:r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587988" y="2209800"/>
            <a:ext cx="8098812" cy="3827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838200" y="6324600"/>
            <a:ext cx="5638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The project duration=13 weeks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Critical Path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686800" cy="4572000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en-US" dirty="0" smtClean="0"/>
              <a:t>There </a:t>
            </a:r>
            <a:r>
              <a:rPr lang="en-US" dirty="0"/>
              <a:t>will be at least one critical path in the network.</a:t>
            </a:r>
            <a:endParaRPr lang="en-US" dirty="0" smtClean="0"/>
          </a:p>
          <a:p>
            <a:pPr>
              <a:spcBef>
                <a:spcPts val="1200"/>
              </a:spcBef>
            </a:pPr>
            <a:r>
              <a:rPr lang="en-US" dirty="0" smtClean="0"/>
              <a:t>The </a:t>
            </a:r>
            <a:r>
              <a:rPr lang="en-US" dirty="0"/>
              <a:t>critical path defines the duration of the project.</a:t>
            </a:r>
            <a:endParaRPr lang="en-US" dirty="0" smtClean="0"/>
          </a:p>
          <a:p>
            <a:pPr>
              <a:spcBef>
                <a:spcPts val="1200"/>
              </a:spcBef>
            </a:pPr>
            <a:r>
              <a:rPr lang="en-US" dirty="0" smtClean="0"/>
              <a:t>Any </a:t>
            </a:r>
            <a:r>
              <a:rPr lang="en-US" dirty="0"/>
              <a:t>delay to any of the activities on this critical path </a:t>
            </a:r>
            <a:r>
              <a:rPr lang="en-US" dirty="0" smtClean="0"/>
              <a:t>will result </a:t>
            </a:r>
            <a:r>
              <a:rPr lang="en-US" dirty="0"/>
              <a:t>in a delay of the project completion</a:t>
            </a:r>
            <a:r>
              <a:rPr lang="en-US" dirty="0" smtClean="0"/>
              <a:t>.</a:t>
            </a:r>
            <a:endParaRPr lang="en-US" dirty="0" smtClean="0"/>
          </a:p>
          <a:p>
            <a:pPr>
              <a:spcBef>
                <a:spcPts val="1200"/>
              </a:spcBef>
            </a:pPr>
            <a:r>
              <a:rPr lang="en-US" b="1" dirty="0" smtClean="0"/>
              <a:t>Activity </a:t>
            </a:r>
            <a:r>
              <a:rPr lang="en-US" b="1" dirty="0"/>
              <a:t>Float</a:t>
            </a:r>
            <a:r>
              <a:rPr lang="en-US" b="1" dirty="0" smtClean="0"/>
              <a:t>:</a:t>
            </a:r>
            <a:endParaRPr lang="en-US" b="1" dirty="0" smtClean="0"/>
          </a:p>
          <a:p>
            <a:pPr lvl="1">
              <a:spcBef>
                <a:spcPts val="1200"/>
              </a:spcBef>
            </a:pPr>
            <a:r>
              <a:rPr lang="en-US" sz="2200" dirty="0" smtClean="0"/>
              <a:t>Difference </a:t>
            </a:r>
            <a:r>
              <a:rPr lang="en-US" sz="2200" dirty="0"/>
              <a:t>between the latest start and the earliest start or</a:t>
            </a:r>
            <a:endParaRPr lang="en-US" sz="2200" dirty="0" smtClean="0"/>
          </a:p>
          <a:p>
            <a:pPr lvl="1">
              <a:spcBef>
                <a:spcPts val="1200"/>
              </a:spcBef>
            </a:pPr>
            <a:r>
              <a:rPr lang="en-US" sz="2200" dirty="0" smtClean="0"/>
              <a:t>Difference </a:t>
            </a:r>
            <a:r>
              <a:rPr lang="en-US" sz="2200" dirty="0"/>
              <a:t>between the latest finish and the earliest finish</a:t>
            </a:r>
            <a:r>
              <a:rPr lang="en-US" sz="2200" dirty="0" smtClean="0"/>
              <a:t>.</a:t>
            </a:r>
            <a:endParaRPr lang="en-US" sz="2200" dirty="0" smtClean="0"/>
          </a:p>
          <a:p>
            <a:pPr>
              <a:spcBef>
                <a:spcPts val="1200"/>
              </a:spcBef>
            </a:pPr>
            <a:r>
              <a:rPr lang="en-US" b="1" dirty="0" smtClean="0"/>
              <a:t>Activity </a:t>
            </a:r>
            <a:r>
              <a:rPr lang="en-US" b="1" dirty="0"/>
              <a:t>Span:</a:t>
            </a:r>
            <a:endParaRPr lang="en-US" b="1" dirty="0" smtClean="0"/>
          </a:p>
          <a:p>
            <a:pPr lvl="1">
              <a:spcBef>
                <a:spcPts val="1200"/>
              </a:spcBef>
            </a:pPr>
            <a:r>
              <a:rPr lang="en-US" sz="2200" dirty="0" smtClean="0"/>
              <a:t>Difference </a:t>
            </a:r>
            <a:r>
              <a:rPr lang="en-US" sz="2200" dirty="0"/>
              <a:t>between the latest finish and the earliest start.</a:t>
            </a:r>
            <a:endParaRPr lang="en-US" sz="2200" dirty="0" smtClean="0"/>
          </a:p>
          <a:p>
            <a:pPr lvl="1">
              <a:spcBef>
                <a:spcPts val="1200"/>
              </a:spcBef>
            </a:pPr>
            <a:r>
              <a:rPr lang="en-US" sz="2200" dirty="0" smtClean="0"/>
              <a:t>It </a:t>
            </a:r>
            <a:r>
              <a:rPr lang="en-US" sz="2200" dirty="0"/>
              <a:t>is a measure of the maximum time allowable for the activity.</a:t>
            </a:r>
            <a:endParaRPr 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3" Type="http://schemas.openxmlformats.org/officeDocument/2006/relationships/image" Target="../media/image3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enesis">
  <a:themeElements>
    <a:clrScheme name="Genesis">
      <a:dk1>
        <a:sysClr val="windowText" lastClr="000000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Genesis">
      <a:majorFont>
        <a:latin typeface="Calisto MT"/>
        <a:ea typeface=""/>
        <a:cs typeface=""/>
        <a:font script="Jpan" typeface="ＭＳ 明朝"/>
      </a:majorFont>
      <a:minorFont>
        <a:latin typeface="Calisto MT"/>
        <a:ea typeface=""/>
        <a:cs typeface=""/>
        <a:font script="Jpan" typeface="ＭＳ 明朝"/>
      </a:minorFont>
    </a:fontScheme>
    <a:fmtScheme name="Genesis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00000"/>
                <a:greenMod val="110000"/>
              </a:schemeClr>
            </a:gs>
            <a:gs pos="75000">
              <a:schemeClr val="phClr">
                <a:tint val="40000"/>
                <a:satMod val="150000"/>
                <a:redMod val="100000"/>
                <a:blueMod val="100000"/>
              </a:schemeClr>
            </a:gs>
            <a:gs pos="100000">
              <a:schemeClr val="phClr">
                <a:tint val="60000"/>
                <a:satMod val="120000"/>
                <a:redMod val="100000"/>
                <a:blueMod val="100000"/>
              </a:schemeClr>
            </a:gs>
          </a:gsLst>
          <a:path path="circle">
            <a:fillToRect l="25000" t="25000" r="5000" b="5000"/>
          </a:path>
        </a:gradFill>
        <a:gradFill rotWithShape="1">
          <a:gsLst>
            <a:gs pos="0">
              <a:schemeClr val="phClr">
                <a:tint val="50000"/>
                <a:shade val="100000"/>
                <a:alpha val="100000"/>
                <a:satMod val="150000"/>
              </a:schemeClr>
            </a:gs>
            <a:gs pos="40000">
              <a:schemeClr val="phClr">
                <a:tint val="70000"/>
                <a:shade val="100000"/>
                <a:alpha val="100000"/>
                <a:satMod val="150000"/>
              </a:schemeClr>
            </a:gs>
            <a:gs pos="100000">
              <a:schemeClr val="phClr">
                <a:shade val="90000"/>
                <a:satMod val="11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11400000" sx="102000" sy="101000" algn="tl" rotWithShape="0">
              <a:srgbClr val="000000">
                <a:alpha val="35000"/>
              </a:srgbClr>
            </a:outerShdw>
          </a:effectLst>
          <a:scene3d>
            <a:camera prst="perspectiveFront" fov="4800000"/>
            <a:lightRig rig="morning" dir="tl"/>
          </a:scene3d>
          <a:sp3d prstMaterial="softmetal">
            <a:bevelT w="0" h="0"/>
          </a:sp3d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reflection blurRad="101600" stA="40000" endPos="50000" dist="63500" dir="5400000" fadeDir="7200000" sy="-100000" kx="300000" rotWithShape="0"/>
          </a:effectLst>
          <a:scene3d>
            <a:camera prst="orthographicFront">
              <a:rot lat="0" lon="0" rev="0"/>
            </a:camera>
            <a:lightRig rig="chilly" dir="tr">
              <a:rot lat="0" lon="0" rev="1200000"/>
            </a:lightRig>
          </a:scene3d>
          <a:sp3d prstMaterial="plastic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1"/>
          <a:stretch/>
        </a:blipFill>
        <a:blipFill rotWithShape="1">
          <a:blip xmlns:r="http://schemas.openxmlformats.org/officeDocument/2006/relationships" r:embed="rId2"/>
          <a:stretch/>
        </a:blipFill>
        <a:blipFill rotWithShape="1">
          <a:blip xmlns:r="http://schemas.openxmlformats.org/officeDocument/2006/relationships" r:embed="rId3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Genesis.thmx</Template>
  <TotalTime>8759</TotalTime>
  <Words>1245</Words>
  <Application>Microsoft Macintosh PowerPoint</Application>
  <PresentationFormat>On-screen Show (4:3)</PresentationFormat>
  <Paragraphs>171</Paragraphs>
  <Slides>31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Genesis</vt:lpstr>
      <vt:lpstr>Chapter 6: Activity Planning – Part 2</vt:lpstr>
      <vt:lpstr>Representing Lagged Activities</vt:lpstr>
      <vt:lpstr>Representing Lagged Activities</vt:lpstr>
      <vt:lpstr>Labeling Conventions</vt:lpstr>
      <vt:lpstr>Adding the Time Dimension</vt:lpstr>
      <vt:lpstr>Adding the Time Dimension (cont’d)</vt:lpstr>
      <vt:lpstr>Example</vt:lpstr>
      <vt:lpstr>Example (cont’d)</vt:lpstr>
      <vt:lpstr>The Critical Path</vt:lpstr>
      <vt:lpstr>Example</vt:lpstr>
      <vt:lpstr>Critical Activities</vt:lpstr>
      <vt:lpstr>Activity Float</vt:lpstr>
      <vt:lpstr>Example</vt:lpstr>
      <vt:lpstr>Shortening the Project Duration</vt:lpstr>
      <vt:lpstr>Activity-On-Arrow Network‭ ‬ </vt:lpstr>
      <vt:lpstr>Activity-On-Arrow Network (cont’d)‭ ‬ </vt:lpstr>
      <vt:lpstr>Activity-On-Arrow Network (cont’d)‭ ‬ </vt:lpstr>
      <vt:lpstr>Slide 18</vt:lpstr>
      <vt:lpstr>Slide 19</vt:lpstr>
      <vt:lpstr>Exercise‭ ‬ </vt:lpstr>
      <vt:lpstr>Exercise‭ ‬ </vt:lpstr>
      <vt:lpstr>Exercise‭ ‬ </vt:lpstr>
      <vt:lpstr>Dummy Activities‭ ‬ </vt:lpstr>
      <vt:lpstr>Dummy Activities‭ ‬ </vt:lpstr>
      <vt:lpstr>Lagged Activities‭ ‬ </vt:lpstr>
      <vt:lpstr>Activity Labeling‭ ‬</vt:lpstr>
      <vt:lpstr>Network Analysis‭ </vt:lpstr>
      <vt:lpstr>Network Analysis‭ (cont’d) </vt:lpstr>
      <vt:lpstr>Network Analysis‭ (cont’d) </vt:lpstr>
      <vt:lpstr>Example </vt:lpstr>
      <vt:lpstr>Activity-on-Arrow Network‭. CPM Network‭ 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Afnan Al-Bahily</dc:creator>
  <cp:lastModifiedBy>Afnan Al-Bahily</cp:lastModifiedBy>
  <cp:revision>60</cp:revision>
  <dcterms:created xsi:type="dcterms:W3CDTF">2012-04-01T16:53:19Z</dcterms:created>
  <dcterms:modified xsi:type="dcterms:W3CDTF">2012-04-07T18:53:12Z</dcterms:modified>
</cp:coreProperties>
</file>