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commentAuthors.xml" ContentType="application/vnd.openxmlformats-officedocument.presentationml.commentAuthors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9" r:id="rId4"/>
    <p:sldId id="28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Afnan Al-Bahily" initials="A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65" d="100"/>
          <a:sy n="65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heme" Target="theme/theme1.xml"/><Relationship Id="rId14" Type="http://schemas.openxmlformats.org/officeDocument/2006/relationships/slide" Target="slides/slide13.xml"/><Relationship Id="rId23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8" Type="http://schemas.openxmlformats.org/officeDocument/2006/relationships/tableStyles" Target="tableStyles.xml"/><Relationship Id="rId26" Type="http://schemas.openxmlformats.org/officeDocument/2006/relationships/viewProps" Target="viewProp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handoutMaster" Target="handoutMasters/handoutMaster1.xml"/><Relationship Id="rId21" Type="http://schemas.openxmlformats.org/officeDocument/2006/relationships/notesMaster" Target="notesMasters/notes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B9057-BCD5-A948-BDDA-2BFA67074E79}" type="datetime1">
              <a:rPr lang="en-US" smtClean="0"/>
              <a:t>2/11/12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550C2-7DEB-EA48-BF2E-4D7D8B9F99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8AA47-6D7B-E44A-8DD4-58D2A8D9D04E}" type="datetime1">
              <a:rPr lang="en-US" smtClean="0"/>
              <a:t>2/11/12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A0FD5-FCE3-B247-A261-35A19B198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A0FD5-FCE3-B247-A261-35A19B1986E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A235-F579-864F-B42A-A77FF6480310}" type="datetime1">
              <a:rPr lang="en-US" smtClean="0"/>
              <a:t>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C994B-83A3-2E4D-9187-EA84379A0D42}" type="datetime1">
              <a:rPr lang="en-US" smtClean="0"/>
              <a:t>2/11/12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9DFFC4-F268-464B-B7C4-5717C9B25847}" type="datetime1">
              <a:rPr lang="en-US" smtClean="0"/>
              <a:t>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115CC2-742E-0C4C-8E46-867960477D45}" type="datetime1">
              <a:rPr lang="en-US" smtClean="0"/>
              <a:t>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D93205-8A92-1E45-A4A2-5581D029C6F3}" type="datetime1">
              <a:rPr lang="en-US" smtClean="0"/>
              <a:t>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43FE-5AF6-7749-AE12-FC111CB2100E}" type="datetime1">
              <a:rPr lang="en-US" smtClean="0"/>
              <a:t>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9DD0-01E2-5646-9DF5-3E4B2AD1B6F6}" type="datetime1">
              <a:rPr lang="en-US" smtClean="0"/>
              <a:t>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199C-F486-AF44-80CA-59616250C9E9}" type="datetime1">
              <a:rPr lang="en-US" smtClean="0"/>
              <a:t>2/11/12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B872-E9D5-1E4C-BD20-207D0C07CB24}" type="datetime1">
              <a:rPr lang="en-US" smtClean="0"/>
              <a:t>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E69A3E-9604-1447-AA76-01AC9454422D}" type="datetime1">
              <a:rPr lang="en-US" smtClean="0"/>
              <a:t>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DF92-A544-C646-B8C2-05C50BAFA095}" type="datetime1">
              <a:rPr lang="en-US" smtClean="0"/>
              <a:t>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D88C-A9EC-A647-B221-599B3FE19E82}" type="datetime1">
              <a:rPr lang="en-US" smtClean="0"/>
              <a:t>2/11/12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9304-A227-D04A-B450-6FBFEA4FC78E}" type="datetime1">
              <a:rPr lang="en-US" smtClean="0"/>
              <a:t>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8031-D494-2F46-9938-5DC66F7E7E2C}" type="datetime1">
              <a:rPr lang="en-US" smtClean="0"/>
              <a:t>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B7D3-4981-4B4F-BE72-8B0C31D8C40E}" type="datetime1">
              <a:rPr lang="en-US" smtClean="0"/>
              <a:t>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D81-4FF6-0343-BB8F-805CA306C198}" type="datetime1">
              <a:rPr lang="en-US" smtClean="0"/>
              <a:t>2/11/12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F4B5F8-020E-2B46-9877-BD34E7119FFB}" type="datetime1">
              <a:rPr lang="en-US" smtClean="0"/>
              <a:t>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</a:t>
            </a:r>
            <a:r>
              <a:rPr lang="en-US" dirty="0" smtClean="0"/>
              <a:t> 3: An overview of project planning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646962"/>
            <a:ext cx="6172200" cy="1371600"/>
          </a:xfrm>
        </p:spPr>
        <p:txBody>
          <a:bodyPr>
            <a:normAutofit fontScale="77500" lnSpcReduction="20000"/>
          </a:bodyPr>
          <a:lstStyle/>
          <a:p>
            <a:endParaRPr lang="en-US" sz="2400" dirty="0" smtClean="0"/>
          </a:p>
          <a:p>
            <a:r>
              <a:rPr lang="en-US" sz="2824" dirty="0" smtClean="0"/>
              <a:t>Part 1</a:t>
            </a:r>
          </a:p>
          <a:p>
            <a:r>
              <a:rPr lang="en-US" sz="2400" dirty="0" smtClean="0"/>
              <a:t>NET481</a:t>
            </a:r>
            <a:r>
              <a:rPr lang="en-US" sz="2400" dirty="0" smtClean="0"/>
              <a:t>: Project </a:t>
            </a:r>
            <a:r>
              <a:rPr lang="en-US" sz="2400" dirty="0" smtClean="0"/>
              <a:t>Management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Step 1‭ (cont.)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686800" cy="3598863"/>
          </a:xfrm>
        </p:spPr>
        <p:txBody>
          <a:bodyPr>
            <a:normAutofit/>
          </a:bodyPr>
          <a:lstStyle/>
          <a:p>
            <a:r>
              <a:rPr lang="en-US" b="1" dirty="0" smtClean="0"/>
              <a:t>Step 1.5‭ ‬Establish methods of communication between </a:t>
            </a:r>
            <a:r>
              <a:rPr lang="en-US" b="1" dirty="0" smtClean="0"/>
              <a:t>all‭ parties</a:t>
            </a:r>
          </a:p>
          <a:p>
            <a:pPr>
              <a:buNone/>
            </a:pPr>
            <a:endParaRPr lang="en-US" sz="1900" dirty="0" smtClean="0"/>
          </a:p>
          <a:p>
            <a:pPr lvl="1"/>
            <a:r>
              <a:rPr lang="en-US" sz="1900" dirty="0" smtClean="0"/>
              <a:t>Communication between stakeholders is important in </a:t>
            </a:r>
            <a:r>
              <a:rPr lang="en-US" sz="1900" dirty="0" smtClean="0"/>
              <a:t>all kinds of projects</a:t>
            </a:r>
          </a:p>
          <a:p>
            <a:pPr lvl="1"/>
            <a:r>
              <a:rPr lang="en-US" sz="1900" dirty="0" smtClean="0"/>
              <a:t>It is more important to arrange for in a dispersed project‭</a:t>
            </a:r>
            <a:r>
              <a:rPr lang="en-US" sz="1900" dirty="0" smtClean="0"/>
              <a:t>.</a:t>
            </a:r>
          </a:p>
          <a:p>
            <a:pPr lvl="1"/>
            <a:r>
              <a:rPr lang="en-US" sz="1900" dirty="0" smtClean="0"/>
              <a:t>the way stakeholders will communicate is part of </a:t>
            </a:r>
            <a:r>
              <a:rPr lang="en-US" sz="1900" dirty="0" smtClean="0"/>
              <a:t>the‭ project planning 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Step 1‭ (cont.)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has to be a communication plan‭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List the main stakeholders‭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With special attention to those involved in the‭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development </a:t>
            </a:r>
            <a:r>
              <a:rPr lang="en-US" dirty="0" smtClean="0"/>
              <a:t>and implementation‭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List their concerns‭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Identify suitable methods for </a:t>
            </a:r>
            <a:r>
              <a:rPr lang="en-US" dirty="0" smtClean="0"/>
              <a:t>effective communication</a:t>
            </a:r>
          </a:p>
          <a:p>
            <a:pPr lvl="1"/>
            <a:r>
              <a:rPr lang="en-US" dirty="0" smtClean="0"/>
              <a:t>consulting </a:t>
            </a:r>
            <a:r>
              <a:rPr lang="en-US" dirty="0" smtClean="0"/>
              <a:t>stakeholder’s </a:t>
            </a:r>
            <a:r>
              <a:rPr lang="en-US" dirty="0" smtClean="0"/>
              <a:t>representatives would be </a:t>
            </a:r>
            <a:r>
              <a:rPr lang="en-US" dirty="0" smtClean="0"/>
              <a:t>a‭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Step 1‭ (cont.)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86000"/>
            <a:ext cx="7662864" cy="3962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communication plan could be documented in a </a:t>
            </a:r>
            <a:r>
              <a:rPr lang="en-US" dirty="0" smtClean="0"/>
              <a:t>table</a:t>
            </a:r>
          </a:p>
          <a:p>
            <a:pPr>
              <a:buNone/>
            </a:pPr>
            <a:r>
              <a:rPr lang="en-US" dirty="0" smtClean="0"/>
              <a:t> with‭ the following headings:</a:t>
            </a:r>
          </a:p>
          <a:p>
            <a:pPr lvl="1"/>
            <a:r>
              <a:rPr lang="en-US" dirty="0" smtClean="0"/>
              <a:t>What‭? </a:t>
            </a:r>
            <a:r>
              <a:rPr lang="en-US" dirty="0" smtClean="0"/>
              <a:t>‬ Name of the meeting‭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Who‭? Target audience‭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Purpose‭.</a:t>
            </a:r>
            <a:r>
              <a:rPr lang="en-US" dirty="0" smtClean="0"/>
              <a:t> ‬</a:t>
            </a:r>
          </a:p>
          <a:p>
            <a:pPr lvl="1"/>
            <a:r>
              <a:rPr lang="en-US" dirty="0" smtClean="0"/>
              <a:t>When/frequency‭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Type/method‭</a:t>
            </a:r>
            <a:r>
              <a:rPr lang="en-US" dirty="0" smtClean="0"/>
              <a:t>?</a:t>
            </a:r>
          </a:p>
          <a:p>
            <a:pPr lvl="2"/>
            <a:r>
              <a:rPr lang="en-US" dirty="0" err="1" smtClean="0"/>
              <a:t>E.g</a:t>
            </a:r>
            <a:r>
              <a:rPr lang="en-US" dirty="0" smtClean="0"/>
              <a:t>‭. ‬Meeting or a document distribution‭</a:t>
            </a:r>
            <a:r>
              <a:rPr lang="en-US" dirty="0" smtClean="0"/>
              <a:t>.	 </a:t>
            </a:r>
          </a:p>
          <a:p>
            <a:pPr lvl="1"/>
            <a:r>
              <a:rPr lang="en-US" dirty="0" smtClean="0"/>
              <a:t>Responsibility‭</a:t>
            </a:r>
            <a:r>
              <a:rPr lang="en-US" dirty="0" smtClean="0"/>
              <a:t>.</a:t>
            </a:r>
          </a:p>
          <a:p>
            <a:pPr lvl="2"/>
            <a:r>
              <a:rPr lang="en-US" sz="1838" dirty="0" smtClean="0"/>
              <a:t> the person initiating the meeting‭.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Step 2: Identify Project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7750"/>
            <a:ext cx="8686800" cy="4038600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b="1" dirty="0" smtClean="0"/>
              <a:t>Step 2.1‭ ‬Identify relationship between the project and </a:t>
            </a:r>
            <a:r>
              <a:rPr lang="en-US" b="1" dirty="0" smtClean="0"/>
              <a:t>strategic</a:t>
            </a:r>
          </a:p>
          <a:p>
            <a:pPr>
              <a:spcBef>
                <a:spcPts val="800"/>
              </a:spcBef>
              <a:buNone/>
            </a:pPr>
            <a:r>
              <a:rPr lang="en-US" b="1" dirty="0" smtClean="0"/>
              <a:t> Planning</a:t>
            </a:r>
          </a:p>
          <a:p>
            <a:pPr>
              <a:spcBef>
                <a:spcPts val="800"/>
              </a:spcBef>
              <a:buFont typeface="Wingdings" charset="2"/>
              <a:buChar char="Ø"/>
            </a:pPr>
            <a:r>
              <a:rPr lang="en-US" dirty="0" smtClean="0"/>
              <a:t>Select the projects to be carried out by an organization‭.</a:t>
            </a:r>
            <a:r>
              <a:rPr lang="en-US" dirty="0" smtClean="0"/>
              <a:t> ‬</a:t>
            </a:r>
          </a:p>
          <a:p>
            <a:pPr>
              <a:spcBef>
                <a:spcPts val="800"/>
              </a:spcBef>
              <a:buNone/>
            </a:pPr>
            <a:r>
              <a:rPr lang="en-US" i="1" dirty="0" smtClean="0"/>
              <a:t>Project portfolio</a:t>
            </a:r>
          </a:p>
          <a:p>
            <a:pPr>
              <a:spcBef>
                <a:spcPts val="800"/>
              </a:spcBef>
              <a:buFont typeface="Wingdings" charset="2"/>
              <a:buChar char="Ø"/>
            </a:pPr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 smtClean="0"/>
              <a:t>management‭</a:t>
            </a:r>
            <a:r>
              <a:rPr lang="en-US" dirty="0" smtClean="0"/>
              <a:t>.</a:t>
            </a:r>
          </a:p>
          <a:p>
            <a:pPr lvl="1">
              <a:spcBef>
                <a:spcPts val="800"/>
              </a:spcBef>
              <a:buFont typeface="Wingdings" charset="2"/>
              <a:buChar char="Ø"/>
            </a:pPr>
            <a:r>
              <a:rPr lang="en-US" dirty="0" smtClean="0"/>
              <a:t>managing a group of projects together in a </a:t>
            </a:r>
            <a:r>
              <a:rPr lang="en-US" dirty="0" smtClean="0"/>
              <a:t>coordinated way</a:t>
            </a:r>
          </a:p>
          <a:p>
            <a:pPr lvl="1">
              <a:spcBef>
                <a:spcPts val="800"/>
              </a:spcBef>
              <a:buFont typeface="Wingdings" charset="2"/>
              <a:buChar char="Ø"/>
            </a:pPr>
            <a:r>
              <a:rPr lang="en-US" dirty="0" smtClean="0"/>
              <a:t>It can ensure that a group of projects contribute to a common</a:t>
            </a:r>
            <a:r>
              <a:rPr lang="en-US" dirty="0" smtClean="0"/>
              <a:t> </a:t>
            </a:r>
          </a:p>
          <a:p>
            <a:pPr lvl="1">
              <a:spcBef>
                <a:spcPts val="800"/>
              </a:spcBef>
              <a:buNone/>
            </a:pPr>
            <a:r>
              <a:rPr lang="en-US" dirty="0" smtClean="0"/>
              <a:t>organizational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Step</a:t>
            </a:r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 2‭ </a:t>
            </a:r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(cont.)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Establish a framework within which the system fits‭</a:t>
            </a:r>
            <a:r>
              <a:rPr lang="en-US" dirty="0" smtClean="0"/>
              <a:t>.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hardware and software standards should be followed‭</a:t>
            </a:r>
            <a:r>
              <a:rPr lang="en-US" dirty="0" smtClean="0"/>
              <a:t>.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The software or components to be created should </a:t>
            </a:r>
            <a:r>
              <a:rPr lang="en-US" dirty="0" smtClean="0"/>
              <a:t>be</a:t>
            </a:r>
          </a:p>
          <a:p>
            <a:pPr lvl="1">
              <a:buNone/>
            </a:pPr>
            <a:r>
              <a:rPr lang="en-US" dirty="0" smtClean="0"/>
              <a:t>compatible </a:t>
            </a:r>
            <a:r>
              <a:rPr lang="en-US" dirty="0" smtClean="0"/>
              <a:t>with those</a:t>
            </a:r>
            <a:r>
              <a:rPr lang="en-US" dirty="0" smtClean="0"/>
              <a:t> created </a:t>
            </a:r>
            <a:r>
              <a:rPr lang="en-US" dirty="0" smtClean="0"/>
              <a:t>by previous projects</a:t>
            </a:r>
            <a:r>
              <a:rPr lang="en-US" dirty="0" smtClean="0"/>
              <a:t> and with</a:t>
            </a:r>
          </a:p>
          <a:p>
            <a:pPr lvl="1">
              <a:buNone/>
            </a:pPr>
            <a:r>
              <a:rPr lang="en-US" dirty="0" smtClean="0"/>
              <a:t>the </a:t>
            </a:r>
            <a:r>
              <a:rPr lang="en-US" dirty="0" smtClean="0"/>
              <a:t>existing HW and SW platforms‭.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Step 2‭ (cont.)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2.2‭ ‬Identify installation standards and procedures‭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Identify standards and procedures related to the </a:t>
            </a:r>
            <a:r>
              <a:rPr lang="en-US" dirty="0" smtClean="0"/>
              <a:t>software </a:t>
            </a:r>
          </a:p>
          <a:p>
            <a:pPr lvl="1">
              <a:buNone/>
            </a:pPr>
            <a:r>
              <a:rPr lang="en-US" dirty="0" smtClean="0"/>
              <a:t>project</a:t>
            </a:r>
          </a:p>
          <a:p>
            <a:pPr lvl="2"/>
            <a:r>
              <a:rPr lang="en-US" dirty="0" err="1" smtClean="0"/>
              <a:t>E.g</a:t>
            </a:r>
            <a:r>
              <a:rPr lang="en-US" dirty="0" smtClean="0"/>
              <a:t>‭. ‬specifying quality checks needed at each point of the </a:t>
            </a:r>
            <a:r>
              <a:rPr lang="en-US" dirty="0" smtClean="0"/>
              <a:t>project</a:t>
            </a:r>
          </a:p>
          <a:p>
            <a:pPr lvl="2">
              <a:buNone/>
            </a:pPr>
            <a:r>
              <a:rPr lang="en-US" dirty="0" smtClean="0"/>
              <a:t>Life cycle</a:t>
            </a:r>
          </a:p>
          <a:p>
            <a:pPr lvl="1"/>
            <a:r>
              <a:rPr lang="en-US" dirty="0" smtClean="0"/>
              <a:t>The project manager should be aware of the Project </a:t>
            </a:r>
            <a:r>
              <a:rPr lang="en-US" dirty="0" smtClean="0"/>
              <a:t>planning </a:t>
            </a:r>
          </a:p>
          <a:p>
            <a:pPr lvl="1">
              <a:buNone/>
            </a:pPr>
            <a:r>
              <a:rPr lang="en-US" dirty="0" smtClean="0"/>
              <a:t>and control </a:t>
            </a:r>
            <a:r>
              <a:rPr lang="en-US" dirty="0" smtClean="0"/>
              <a:t>standards‭. </a:t>
            </a:r>
            <a:endParaRPr lang="en-US" dirty="0" smtClean="0"/>
          </a:p>
          <a:p>
            <a:pPr lvl="2"/>
            <a:r>
              <a:rPr lang="en-US" dirty="0" err="1" smtClean="0"/>
              <a:t>E.g</a:t>
            </a:r>
            <a:r>
              <a:rPr lang="en-US" dirty="0" smtClean="0"/>
              <a:t> how are hours spent by team members on tasks recorded on‭</a:t>
            </a:r>
            <a:r>
              <a:rPr lang="en-US" dirty="0" smtClean="0"/>
              <a:t> ‬</a:t>
            </a:r>
          </a:p>
          <a:p>
            <a:pPr lvl="2">
              <a:buNone/>
            </a:pPr>
            <a:r>
              <a:rPr lang="en-US" dirty="0" smtClean="0"/>
              <a:t>t</a:t>
            </a:r>
            <a:r>
              <a:rPr lang="en-US" dirty="0" smtClean="0"/>
              <a:t>imesheets.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Step 2‭ (cont.)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Step 2.3‭ ‬Identify project team organization‭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‭. ‬a high level manager could decide that‭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software developers and business analysts could be </a:t>
            </a:r>
            <a:r>
              <a:rPr lang="en-US" dirty="0" smtClean="0"/>
              <a:t>in‭ different </a:t>
            </a:r>
          </a:p>
          <a:p>
            <a:pPr lvl="1">
              <a:buNone/>
            </a:pPr>
            <a:r>
              <a:rPr lang="en-US" dirty="0" smtClean="0"/>
              <a:t>group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Step 3‭</a:t>
            </a:r>
            <a:r>
              <a:rPr lang="en-US" sz="3800" dirty="0" smtClean="0"/>
              <a:t>: ‬</a:t>
            </a:r>
            <a:r>
              <a:rPr lang="en-US" sz="3800" dirty="0" err="1" smtClean="0"/>
              <a:t>Analyse</a:t>
            </a:r>
            <a:r>
              <a:rPr lang="en-US" sz="3800" dirty="0" smtClean="0"/>
              <a:t> Project </a:t>
            </a:r>
            <a:r>
              <a:rPr lang="en-US" sz="3800" dirty="0" smtClean="0"/>
              <a:t>Characteristics</a:t>
            </a:r>
            <a:br>
              <a:rPr lang="en-US" sz="3800" dirty="0" smtClean="0"/>
            </a:b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80" y="2362200"/>
            <a:ext cx="7945439" cy="3675063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US" b="1" dirty="0" smtClean="0"/>
              <a:t>Step 3.1‭ ‬Distinguish the project as either objective-driven </a:t>
            </a:r>
            <a:r>
              <a:rPr lang="en-US" b="1" dirty="0" smtClean="0"/>
              <a:t>or</a:t>
            </a:r>
          </a:p>
          <a:p>
            <a:pPr>
              <a:spcBef>
                <a:spcPts val="800"/>
              </a:spcBef>
              <a:buNone/>
            </a:pPr>
            <a:r>
              <a:rPr lang="en-US" b="1" dirty="0" smtClean="0"/>
              <a:t>product-driven‭</a:t>
            </a:r>
            <a:r>
              <a:rPr lang="en-US" b="1" dirty="0" smtClean="0"/>
              <a:t>.</a:t>
            </a:r>
          </a:p>
          <a:p>
            <a:pPr>
              <a:spcBef>
                <a:spcPts val="800"/>
              </a:spcBef>
              <a:buNone/>
            </a:pPr>
            <a:endParaRPr lang="en-US" b="1" dirty="0" smtClean="0"/>
          </a:p>
          <a:p>
            <a:pPr>
              <a:spcBef>
                <a:spcPts val="800"/>
              </a:spcBef>
            </a:pPr>
            <a:r>
              <a:rPr lang="en-US" b="1" dirty="0" smtClean="0"/>
              <a:t>Step 3.2‭ ‬</a:t>
            </a:r>
            <a:r>
              <a:rPr lang="en-US" b="1" dirty="0" err="1" smtClean="0"/>
              <a:t>Analyse</a:t>
            </a:r>
            <a:r>
              <a:rPr lang="en-US" b="1" dirty="0" smtClean="0"/>
              <a:t> other project characteristics‭ (‬including‭</a:t>
            </a:r>
            <a:endParaRPr lang="en-US" b="1" dirty="0" smtClean="0"/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None/>
            </a:pPr>
            <a:r>
              <a:rPr lang="en-US" sz="2200" b="1" dirty="0" smtClean="0"/>
              <a:t>quality-based ones‭)</a:t>
            </a:r>
            <a:r>
              <a:rPr lang="en-US" sz="2200" b="1" dirty="0" smtClean="0"/>
              <a:t>.</a:t>
            </a:r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None/>
            </a:pPr>
            <a:endParaRPr lang="en-US" sz="2200" b="1" dirty="0" smtClean="0"/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</a:pPr>
            <a:r>
              <a:rPr lang="en-US" sz="2200" b="1" dirty="0" smtClean="0"/>
              <a:t>Step 3.3‭ ‬Identify high level project risks‭. ‬</a:t>
            </a:r>
          </a:p>
          <a:p>
            <a:pPr lvl="1">
              <a:spcBef>
                <a:spcPts val="800"/>
              </a:spcBef>
              <a:buNone/>
            </a:pPr>
            <a:endParaRPr lang="en-US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Step</a:t>
            </a:r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 3‭ </a:t>
            </a:r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(cont.)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945439" cy="3598863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b="1" dirty="0" smtClean="0"/>
              <a:t>Step 3.4‭ ‬Take into account user requirements </a:t>
            </a:r>
            <a:r>
              <a:rPr lang="en-US" b="1" dirty="0" smtClean="0"/>
              <a:t>concerning‭</a:t>
            </a:r>
          </a:p>
          <a:p>
            <a:pPr>
              <a:spcBef>
                <a:spcPts val="800"/>
              </a:spcBef>
              <a:buNone/>
            </a:pPr>
            <a:r>
              <a:rPr lang="en-US" b="1" dirty="0" smtClean="0"/>
              <a:t>implementation‭.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‭. ‬an organization might mandate the use of a </a:t>
            </a:r>
            <a:r>
              <a:rPr lang="en-US" dirty="0" smtClean="0"/>
              <a:t>particular </a:t>
            </a:r>
          </a:p>
          <a:p>
            <a:pPr lvl="1">
              <a:buNone/>
            </a:pPr>
            <a:r>
              <a:rPr lang="en-US" dirty="0" smtClean="0"/>
              <a:t>method.</a:t>
            </a:r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</a:pPr>
            <a:r>
              <a:rPr lang="en-US" sz="2200" b="1" dirty="0" smtClean="0"/>
              <a:t>Step 3.5‭ ‬Select general life-cycle approach in the light of </a:t>
            </a:r>
            <a:r>
              <a:rPr lang="en-US" sz="2200" b="1" dirty="0" smtClean="0"/>
              <a:t>the</a:t>
            </a:r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None/>
            </a:pPr>
            <a:r>
              <a:rPr lang="en-US" sz="2200" b="1" dirty="0" smtClean="0"/>
              <a:t>above‭.</a:t>
            </a:r>
            <a:endParaRPr lang="en-US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Step 3‭ (cont.)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945439" cy="4038600"/>
          </a:xfrm>
        </p:spPr>
        <p:txBody>
          <a:bodyPr>
            <a:normAutofit/>
          </a:bodyPr>
          <a:lstStyle/>
          <a:p>
            <a:r>
              <a:rPr lang="en-US" b="1" dirty="0" smtClean="0"/>
              <a:t>Step 3.6‭ ‬Review overall resource estimates‭.</a:t>
            </a:r>
          </a:p>
          <a:p>
            <a:pPr>
              <a:buNone/>
            </a:pPr>
            <a:r>
              <a:rPr lang="en-US" dirty="0" smtClean="0"/>
              <a:t>Up to this stage‭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the major risks of the project are identified‭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overall approach of the project is </a:t>
            </a:r>
            <a:r>
              <a:rPr lang="en-US" dirty="0" smtClean="0"/>
              <a:t>decided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  <a:buNone/>
            </a:pPr>
            <a:endParaRPr lang="en-US" sz="2200" dirty="0" smtClean="0"/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None/>
            </a:pPr>
            <a:r>
              <a:rPr lang="en-US" sz="2200" dirty="0" smtClean="0"/>
              <a:t>So‭</a:t>
            </a:r>
            <a:r>
              <a:rPr lang="en-US" sz="2200" dirty="0" smtClean="0"/>
              <a:t>, ‬it is a good place to re-estimate the required effort and</a:t>
            </a:r>
            <a:r>
              <a:rPr lang="en-US" sz="2200" dirty="0" smtClean="0"/>
              <a:t> </a:t>
            </a:r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None/>
            </a:pPr>
            <a:r>
              <a:rPr lang="en-US" sz="2200" dirty="0" smtClean="0"/>
              <a:t>other </a:t>
            </a:r>
            <a:r>
              <a:rPr lang="en-US" sz="2200" dirty="0" smtClean="0"/>
              <a:t>resources for the project‭</a:t>
            </a:r>
          </a:p>
          <a:p>
            <a:pPr lvl="1">
              <a:buClr>
                <a:srgbClr val="80B606"/>
              </a:buClr>
            </a:pPr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743200"/>
            <a:ext cx="7947025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Project Planning in an organized step by </a:t>
            </a:r>
            <a:r>
              <a:rPr lang="en-US" dirty="0" smtClean="0"/>
              <a:t>step manner</a:t>
            </a:r>
          </a:p>
          <a:p>
            <a:r>
              <a:rPr lang="en-US" dirty="0" smtClean="0"/>
              <a:t>Different techniques and how they are fit into an overall planning approach </a:t>
            </a:r>
          </a:p>
          <a:p>
            <a:r>
              <a:rPr lang="en-US" dirty="0" smtClean="0"/>
              <a:t>The need to repeat the planning process in more details for some activities within a project before </a:t>
            </a:r>
            <a:r>
              <a:rPr lang="en-US" dirty="0" smtClean="0"/>
              <a:t>execution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</a:t>
            </a:r>
            <a:r>
              <a:rPr lang="en-US" dirty="0" smtClean="0"/>
              <a:t>Activities‭</a:t>
            </a:r>
            <a:r>
              <a:rPr lang="en-US" dirty="0" smtClean="0"/>
              <a:t> ‬Steps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38400"/>
            <a:ext cx="7662864" cy="40386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Step 0‭: ‬Select 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project‭</a:t>
            </a:r>
          </a:p>
          <a:p>
            <a:r>
              <a:rPr lang="en-US" dirty="0" smtClean="0"/>
              <a:t>Step 1‭: ‬Identify project scope and </a:t>
            </a:r>
            <a:r>
              <a:rPr lang="en-US" dirty="0" smtClean="0"/>
              <a:t>objectives</a:t>
            </a:r>
          </a:p>
          <a:p>
            <a:r>
              <a:rPr lang="en-US" dirty="0" smtClean="0"/>
              <a:t>Step 2‭: ‬Identify project </a:t>
            </a:r>
            <a:r>
              <a:rPr lang="en-US" dirty="0" smtClean="0"/>
              <a:t>infrastructure</a:t>
            </a:r>
          </a:p>
          <a:p>
            <a:r>
              <a:rPr lang="en-US" dirty="0" smtClean="0"/>
              <a:t>Step 3‭: ‬Analyze project </a:t>
            </a:r>
            <a:r>
              <a:rPr lang="en-US" dirty="0" smtClean="0"/>
              <a:t>characteristics‭</a:t>
            </a:r>
          </a:p>
          <a:p>
            <a:r>
              <a:rPr lang="en-US" dirty="0" smtClean="0"/>
              <a:t>Step 4‭: ‬Identify project products and </a:t>
            </a:r>
            <a:r>
              <a:rPr lang="en-US" dirty="0" smtClean="0"/>
              <a:t>activities‭</a:t>
            </a:r>
          </a:p>
          <a:p>
            <a:r>
              <a:rPr lang="en-US" dirty="0" smtClean="0"/>
              <a:t>Step 5‭: ‬Estimate effort for each activity‭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</a:t>
            </a:r>
            <a:r>
              <a:rPr lang="en-US" dirty="0" smtClean="0"/>
              <a:t>Activities‭</a:t>
            </a:r>
            <a:r>
              <a:rPr lang="en-US" dirty="0" smtClean="0"/>
              <a:t> ‬Steps (cont.)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38400"/>
            <a:ext cx="7662864" cy="40386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Step 6‭: ‬Identify activity 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risks‭</a:t>
            </a:r>
          </a:p>
          <a:p>
            <a:r>
              <a:rPr lang="en-US" dirty="0" smtClean="0"/>
              <a:t>Step 7‭: ‬Allocate </a:t>
            </a:r>
            <a:r>
              <a:rPr lang="en-US" dirty="0" smtClean="0"/>
              <a:t>resources‭</a:t>
            </a:r>
          </a:p>
          <a:p>
            <a:r>
              <a:rPr lang="en-US" dirty="0" smtClean="0"/>
              <a:t>Step 8‭: ‬Review/publicize plan‭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Step 9‭: ‬Execute </a:t>
            </a:r>
            <a:r>
              <a:rPr lang="en-US" dirty="0" smtClean="0"/>
              <a:t>plan</a:t>
            </a:r>
          </a:p>
          <a:p>
            <a:r>
              <a:rPr lang="en-US" dirty="0" smtClean="0"/>
              <a:t>Step 10‭: ‬Execute lower levels of </a:t>
            </a:r>
            <a:r>
              <a:rPr lang="en-US" dirty="0" smtClean="0"/>
              <a:t>planning‭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overview of step wise</a:t>
            </a:r>
            <a:endParaRPr lang="en-US" dirty="0"/>
          </a:p>
        </p:txBody>
      </p:sp>
      <p:pic>
        <p:nvPicPr>
          <p:cNvPr id="5" name="Content Placeholder 4" descr="Picture 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9746" y="2438400"/>
            <a:ext cx="6859570" cy="4038600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0: Select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is called step 0 because in a way </a:t>
            </a:r>
            <a:r>
              <a:rPr lang="en-US" dirty="0" smtClean="0"/>
              <a:t>it is outside the main project planning process.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Step 1: </a:t>
            </a:r>
            <a:r>
              <a:rPr lang="en-US" sz="3200" dirty="0" smtClean="0"/>
              <a:t>‬Identify Project Scope </a:t>
            </a:r>
            <a:r>
              <a:rPr lang="en-US" sz="3200" dirty="0" smtClean="0"/>
              <a:t>and‭ Objectives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686799" cy="4038600"/>
          </a:xfrm>
        </p:spPr>
        <p:txBody>
          <a:bodyPr>
            <a:normAutofit fontScale="77500" lnSpcReduction="20000"/>
          </a:bodyPr>
          <a:lstStyle/>
          <a:p>
            <a:pPr marL="342900" lvl="2" indent="0">
              <a:spcBef>
                <a:spcPts val="800"/>
              </a:spcBef>
            </a:pPr>
            <a:r>
              <a:rPr lang="en-US" sz="3097" b="1" dirty="0" smtClean="0"/>
              <a:t>Step 1.1‭ ‬Identify objectives </a:t>
            </a:r>
            <a:r>
              <a:rPr lang="en-US" sz="3097" b="1" dirty="0" smtClean="0"/>
              <a:t>and practical </a:t>
            </a:r>
            <a:r>
              <a:rPr lang="en-US" sz="3097" b="1" dirty="0" smtClean="0"/>
              <a:t>measures of </a:t>
            </a:r>
            <a:r>
              <a:rPr lang="en-US" sz="3097" b="1" dirty="0" smtClean="0"/>
              <a:t>the‭ </a:t>
            </a:r>
          </a:p>
          <a:p>
            <a:pPr indent="0">
              <a:spcBef>
                <a:spcPts val="800"/>
              </a:spcBef>
              <a:buNone/>
            </a:pPr>
            <a:r>
              <a:rPr lang="en-US" sz="3097" b="1" dirty="0" smtClean="0"/>
              <a:t>effectiveness in meeting those objectives‭.</a:t>
            </a:r>
          </a:p>
          <a:p>
            <a:pPr indent="0">
              <a:spcBef>
                <a:spcPts val="800"/>
              </a:spcBef>
              <a:buFont typeface="Wingdings" charset="2"/>
              <a:buChar char="Ø"/>
            </a:pPr>
            <a:r>
              <a:rPr lang="en-US" sz="2581" dirty="0" smtClean="0"/>
              <a:t>Correct definition of objectives‭.</a:t>
            </a:r>
          </a:p>
          <a:p>
            <a:pPr indent="0">
              <a:spcBef>
                <a:spcPts val="800"/>
              </a:spcBef>
              <a:buFont typeface="Wingdings" charset="2"/>
              <a:buChar char="Ø"/>
            </a:pPr>
            <a:r>
              <a:rPr lang="en-US" sz="2581" dirty="0" smtClean="0"/>
              <a:t>Identify measures of effectiveness for your objectives‭. </a:t>
            </a:r>
          </a:p>
          <a:p>
            <a:pPr indent="0">
              <a:spcBef>
                <a:spcPts val="800"/>
              </a:spcBef>
              <a:buNone/>
            </a:pPr>
            <a:r>
              <a:rPr lang="en-US" sz="2581" dirty="0" smtClean="0"/>
              <a:t>Measures </a:t>
            </a:r>
            <a:r>
              <a:rPr lang="en-US" sz="2581" dirty="0" smtClean="0"/>
              <a:t>of effectiveness provides practical </a:t>
            </a:r>
            <a:r>
              <a:rPr lang="en-US" sz="2581" dirty="0" smtClean="0"/>
              <a:t>methods‭ of checking that an </a:t>
            </a:r>
          </a:p>
          <a:p>
            <a:pPr indent="0">
              <a:spcBef>
                <a:spcPts val="800"/>
              </a:spcBef>
              <a:buNone/>
            </a:pPr>
            <a:r>
              <a:rPr lang="en-US" sz="2581" dirty="0" smtClean="0"/>
              <a:t>object has been met.  </a:t>
            </a:r>
          </a:p>
          <a:p>
            <a:pPr indent="0">
              <a:spcBef>
                <a:spcPts val="800"/>
              </a:spcBef>
              <a:buNone/>
            </a:pPr>
            <a:r>
              <a:rPr lang="en-US" sz="2581" dirty="0" smtClean="0"/>
              <a:t>Ex‭</a:t>
            </a:r>
            <a:r>
              <a:rPr lang="en-US" sz="2581" dirty="0" smtClean="0"/>
              <a:t>: ‬measuring reliability‭:</a:t>
            </a:r>
            <a:r>
              <a:rPr lang="en-US" sz="2581" dirty="0" smtClean="0"/>
              <a:t> </a:t>
            </a:r>
          </a:p>
          <a:p>
            <a:pPr marL="679450" lvl="3" indent="0">
              <a:spcBef>
                <a:spcPts val="800"/>
              </a:spcBef>
            </a:pPr>
            <a:r>
              <a:rPr lang="en-US" sz="2581" dirty="0" smtClean="0"/>
              <a:t>Mean time between failures‭. </a:t>
            </a:r>
            <a:r>
              <a:rPr lang="en-US" sz="2581" dirty="0" smtClean="0"/>
              <a:t>(‬Performance measure‭)</a:t>
            </a:r>
            <a:r>
              <a:rPr lang="en-US" sz="2581" dirty="0" smtClean="0"/>
              <a:t> </a:t>
            </a:r>
          </a:p>
          <a:p>
            <a:pPr marL="679450" lvl="3" indent="0">
              <a:spcBef>
                <a:spcPts val="800"/>
              </a:spcBef>
            </a:pPr>
            <a:r>
              <a:rPr lang="en-US" sz="2581" dirty="0" smtClean="0"/>
              <a:t>Number of errors found during code inspections‭.‬ (‬Predictive measure‭)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Step 1‭</a:t>
            </a:r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14600"/>
            <a:ext cx="7662864" cy="3810000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/>
              <a:t>Step 1.2‭ ‬Establish a project authority‭</a:t>
            </a:r>
            <a:r>
              <a:rPr lang="en-US" sz="2400" b="1" dirty="0" smtClean="0"/>
              <a:t>.</a:t>
            </a:r>
          </a:p>
          <a:p>
            <a:pPr lvl="1"/>
            <a:r>
              <a:rPr lang="en-US" dirty="0" smtClean="0"/>
              <a:t>To ensure the unity of purpose among all persons concerned‭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project authority is usually‭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A project steering </a:t>
            </a:r>
            <a:r>
              <a:rPr lang="en-US" dirty="0" smtClean="0"/>
              <a:t>committee</a:t>
            </a:r>
          </a:p>
          <a:p>
            <a:pPr lvl="2"/>
            <a:r>
              <a:rPr lang="en-US" dirty="0" smtClean="0"/>
              <a:t>‬A project board or project management </a:t>
            </a:r>
            <a:r>
              <a:rPr lang="en-US" dirty="0" smtClean="0"/>
              <a:t>board‭</a:t>
            </a:r>
          </a:p>
          <a:p>
            <a:pPr lvl="1"/>
            <a:r>
              <a:rPr lang="en-US" dirty="0" smtClean="0"/>
              <a:t>The project authority have overall responsibility for setting‭</a:t>
            </a:r>
            <a:r>
              <a:rPr lang="en-US" dirty="0" smtClean="0"/>
              <a:t>,</a:t>
            </a:r>
          </a:p>
          <a:p>
            <a:pPr lvl="1">
              <a:buNone/>
            </a:pPr>
            <a:r>
              <a:rPr lang="en-US" dirty="0" smtClean="0"/>
              <a:t>monitoring and modifying objectives‭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project manager runs the project but reports regularly to </a:t>
            </a:r>
            <a:r>
              <a:rPr lang="en-US" dirty="0" smtClean="0"/>
              <a:t>the</a:t>
            </a:r>
          </a:p>
          <a:p>
            <a:pPr lvl="1">
              <a:buNone/>
            </a:pPr>
            <a:r>
              <a:rPr lang="en-US" dirty="0" smtClean="0"/>
              <a:t>steering committee‭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Step 1‭ (cont.)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14600"/>
            <a:ext cx="9144000" cy="3962400"/>
          </a:xfrm>
        </p:spPr>
        <p:txBody>
          <a:bodyPr>
            <a:normAutofit/>
          </a:bodyPr>
          <a:lstStyle/>
          <a:p>
            <a:r>
              <a:rPr lang="en-US" b="1" dirty="0" smtClean="0"/>
              <a:t>Step 1.3‭ ‬Identify all stakeholders in the project and </a:t>
            </a:r>
            <a:r>
              <a:rPr lang="en-US" b="1" dirty="0" smtClean="0"/>
              <a:t>their interests.‭</a:t>
            </a:r>
          </a:p>
          <a:p>
            <a:endParaRPr lang="en-US" sz="2400" b="1" dirty="0" smtClean="0"/>
          </a:p>
          <a:p>
            <a:r>
              <a:rPr lang="en-US" b="1" dirty="0" smtClean="0"/>
              <a:t>Step 1.4‭ ‬Modify objectives in the light of stakeholder analysis</a:t>
            </a:r>
          </a:p>
          <a:p>
            <a:pPr lvl="1"/>
            <a:r>
              <a:rPr lang="en-US" dirty="0" smtClean="0"/>
              <a:t>Based on the stakeholders requirements‭, ‬it might be necessary </a:t>
            </a:r>
            <a:r>
              <a:rPr lang="en-US" dirty="0" smtClean="0"/>
              <a:t>to modify the </a:t>
            </a:r>
          </a:p>
          <a:p>
            <a:pPr lvl="1">
              <a:buNone/>
            </a:pPr>
            <a:r>
              <a:rPr lang="en-US" dirty="0" smtClean="0"/>
              <a:t>project objectives‭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‬		E.g.‭</a:t>
            </a:r>
            <a:r>
              <a:rPr lang="en-US" dirty="0" smtClean="0"/>
              <a:t>. ‬Adding new features to the system‭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		This </a:t>
            </a:r>
            <a:r>
              <a:rPr lang="en-US" dirty="0" smtClean="0"/>
              <a:t>has to be done in a controlled manner‭.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927</TotalTime>
  <Words>969</Words>
  <Application>Microsoft Macintosh PowerPoint</Application>
  <PresentationFormat>On-screen Show (4:3)</PresentationFormat>
  <Paragraphs>156</Paragraphs>
  <Slides>19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Genesis</vt:lpstr>
      <vt:lpstr>Chapter 3: An overview of project planning </vt:lpstr>
      <vt:lpstr>Topics to be covered</vt:lpstr>
      <vt:lpstr>Planning Activities‭ ‬Steps </vt:lpstr>
      <vt:lpstr>Planning Activities‭ ‬Steps (cont.) </vt:lpstr>
      <vt:lpstr>An overview of step wise</vt:lpstr>
      <vt:lpstr>Step 0: Select Project </vt:lpstr>
      <vt:lpstr>Step 1: ‬Identify Project Scope and‭ Objectives</vt:lpstr>
      <vt:lpstr>Step 1‭ (cont.)</vt:lpstr>
      <vt:lpstr>Step 1‭ (cont.) </vt:lpstr>
      <vt:lpstr>Step 1‭ (cont.) </vt:lpstr>
      <vt:lpstr>Step 1‭ (cont.) </vt:lpstr>
      <vt:lpstr>Step 1‭ (cont.) </vt:lpstr>
      <vt:lpstr>Step 2: Identify Project Infrastructure</vt:lpstr>
      <vt:lpstr>Step 2‭ (cont.) </vt:lpstr>
      <vt:lpstr>Step 2‭ (cont.) </vt:lpstr>
      <vt:lpstr>Step 2‭ (cont.) </vt:lpstr>
      <vt:lpstr>Step 3‭: ‬Analyse Project Characteristics </vt:lpstr>
      <vt:lpstr>Step 3‭ (cont.) </vt:lpstr>
      <vt:lpstr>Step 3‭ (cont.)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 481</dc:title>
  <dc:creator>Afnan Al-Bahily</dc:creator>
  <cp:lastModifiedBy>Afnan Al-Bahily</cp:lastModifiedBy>
  <cp:revision>50</cp:revision>
  <dcterms:created xsi:type="dcterms:W3CDTF">2012-02-11T17:05:41Z</dcterms:created>
  <dcterms:modified xsi:type="dcterms:W3CDTF">2012-02-11T18:49:51Z</dcterms:modified>
</cp:coreProperties>
</file>