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tableStyles" Target="tableStyles.xml"/><Relationship Id="rId31" Type="http://schemas.openxmlformats.org/officeDocument/2006/relationships/printerSettings" Target="printerSettings/printerSettings1.bin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C792-3904-4E09-9AE7-7A0D6D9A834E}" type="datetimeFigureOut">
              <a:rPr lang="en-US" smtClean="0"/>
              <a:pPr/>
              <a:t>4/19/13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E6B5-B696-44D3-B99D-A45052989A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C792-3904-4E09-9AE7-7A0D6D9A834E}" type="datetimeFigureOut">
              <a:rPr lang="en-US" smtClean="0"/>
              <a:pPr/>
              <a:t>4/19/13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E6B5-B696-44D3-B99D-A45052989A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C792-3904-4E09-9AE7-7A0D6D9A834E}" type="datetimeFigureOut">
              <a:rPr lang="en-US" smtClean="0"/>
              <a:pPr/>
              <a:t>4/19/13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E6B5-B696-44D3-B99D-A45052989A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C792-3904-4E09-9AE7-7A0D6D9A834E}" type="datetimeFigureOut">
              <a:rPr lang="en-US" smtClean="0"/>
              <a:pPr/>
              <a:t>4/19/13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E6B5-B696-44D3-B99D-A45052989A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C792-3904-4E09-9AE7-7A0D6D9A834E}" type="datetimeFigureOut">
              <a:rPr lang="en-US" smtClean="0"/>
              <a:pPr/>
              <a:t>4/19/13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E6B5-B696-44D3-B99D-A45052989A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C792-3904-4E09-9AE7-7A0D6D9A834E}" type="datetimeFigureOut">
              <a:rPr lang="en-US" smtClean="0"/>
              <a:pPr/>
              <a:t>4/19/13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E6B5-B696-44D3-B99D-A45052989A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C792-3904-4E09-9AE7-7A0D6D9A834E}" type="datetimeFigureOut">
              <a:rPr lang="en-US" smtClean="0"/>
              <a:pPr/>
              <a:t>4/19/13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E6B5-B696-44D3-B99D-A45052989A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C792-3904-4E09-9AE7-7A0D6D9A834E}" type="datetimeFigureOut">
              <a:rPr lang="en-US" smtClean="0"/>
              <a:pPr/>
              <a:t>4/19/13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E6B5-B696-44D3-B99D-A45052989A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C792-3904-4E09-9AE7-7A0D6D9A834E}" type="datetimeFigureOut">
              <a:rPr lang="en-US" smtClean="0"/>
              <a:pPr/>
              <a:t>4/19/13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E6B5-B696-44D3-B99D-A45052989A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C792-3904-4E09-9AE7-7A0D6D9A834E}" type="datetimeFigureOut">
              <a:rPr lang="en-US" smtClean="0"/>
              <a:pPr/>
              <a:t>4/19/13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E6B5-B696-44D3-B99D-A45052989A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C792-3904-4E09-9AE7-7A0D6D9A834E}" type="datetimeFigureOut">
              <a:rPr lang="en-US" smtClean="0"/>
              <a:pPr/>
              <a:t>4/19/13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E6B5-B696-44D3-B99D-A45052989A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8C792-3904-4E09-9AE7-7A0D6D9A834E}" type="datetimeFigureOut">
              <a:rPr lang="en-US" smtClean="0"/>
              <a:pPr/>
              <a:t>4/19/13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EE6B5-B696-44D3-B99D-A45052989A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7: Risk Management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Project Management </a:t>
            </a:r>
          </a:p>
          <a:p>
            <a:pPr algn="r"/>
            <a:r>
              <a:rPr lang="en-US" dirty="0" err="1" smtClean="0"/>
              <a:t>Afnan</a:t>
            </a:r>
            <a:r>
              <a:rPr lang="en-US" dirty="0" smtClean="0"/>
              <a:t> </a:t>
            </a:r>
            <a:r>
              <a:rPr lang="en-US" dirty="0" err="1" smtClean="0"/>
              <a:t>Albahli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Risk Categories (cont’d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• </a:t>
            </a:r>
            <a:r>
              <a:rPr lang="en-US" b="1" dirty="0"/>
              <a:t>Structure: </a:t>
            </a:r>
            <a:r>
              <a:rPr lang="en-US" dirty="0"/>
              <a:t>describes the management structures and </a:t>
            </a:r>
            <a:r>
              <a:rPr lang="en-US" dirty="0" smtClean="0"/>
              <a:t>systems, including </a:t>
            </a:r>
            <a:r>
              <a:rPr lang="en-US" dirty="0"/>
              <a:t>those affecting planning and control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• </a:t>
            </a:r>
            <a:r>
              <a:rPr lang="en-US" b="1" dirty="0"/>
              <a:t>Risk:</a:t>
            </a:r>
          </a:p>
          <a:p>
            <a:pPr>
              <a:buNone/>
            </a:pPr>
            <a:r>
              <a:rPr lang="en-US" dirty="0" smtClean="0"/>
              <a:t>	• Responsibility for managing the users involvement at the implementation stage might not be clearly allocated.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• </a:t>
            </a:r>
            <a:r>
              <a:rPr lang="en-US" b="1" dirty="0"/>
              <a:t>Tasks: </a:t>
            </a:r>
            <a:r>
              <a:rPr lang="en-US" dirty="0"/>
              <a:t>relates to the work planned.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b="1" dirty="0"/>
              <a:t>Risk:</a:t>
            </a:r>
          </a:p>
          <a:p>
            <a:pPr>
              <a:buNone/>
            </a:pPr>
            <a:r>
              <a:rPr lang="en-US" dirty="0" smtClean="0"/>
              <a:t>	• </a:t>
            </a:r>
            <a:r>
              <a:rPr lang="en-US" dirty="0"/>
              <a:t>The complexity of work might lead to delays because of</a:t>
            </a:r>
          </a:p>
          <a:p>
            <a:pPr>
              <a:buNone/>
            </a:pPr>
            <a:r>
              <a:rPr lang="en-US" dirty="0" smtClean="0"/>
              <a:t>	the </a:t>
            </a:r>
            <a:r>
              <a:rPr lang="en-US" dirty="0"/>
              <a:t>additional time required integrate the large number</a:t>
            </a:r>
          </a:p>
          <a:p>
            <a:pPr>
              <a:buNone/>
            </a:pPr>
            <a:r>
              <a:rPr lang="en-US" dirty="0" smtClean="0"/>
              <a:t>	of </a:t>
            </a:r>
            <a:r>
              <a:rPr lang="en-US" dirty="0"/>
              <a:t>components.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/>
              <a:t>Planning for risk includes these steps:</a:t>
            </a:r>
          </a:p>
          <a:p>
            <a:pPr lvl="1">
              <a:buNone/>
            </a:pPr>
            <a:r>
              <a:rPr lang="en-US" dirty="0"/>
              <a:t>1. Risk identification.</a:t>
            </a:r>
          </a:p>
          <a:p>
            <a:pPr lvl="1">
              <a:buNone/>
            </a:pPr>
            <a:r>
              <a:rPr lang="en-US" dirty="0"/>
              <a:t>2. Risk analysis and prioritization.</a:t>
            </a:r>
          </a:p>
          <a:p>
            <a:pPr lvl="1">
              <a:buNone/>
            </a:pPr>
            <a:r>
              <a:rPr lang="en-US" dirty="0"/>
              <a:t>3. Risk planning.</a:t>
            </a:r>
          </a:p>
          <a:p>
            <a:pPr lvl="1">
              <a:buNone/>
            </a:pPr>
            <a:r>
              <a:rPr lang="en-US" dirty="0"/>
              <a:t>4. Risk monitoring.</a:t>
            </a:r>
          </a:p>
          <a:p>
            <a:pPr>
              <a:buNone/>
            </a:pPr>
            <a:r>
              <a:rPr lang="en-US" dirty="0"/>
              <a:t>• When risks are identified, plans can be made to reduce </a:t>
            </a:r>
            <a:r>
              <a:rPr lang="en-US" dirty="0" smtClean="0"/>
              <a:t>or remove </a:t>
            </a:r>
            <a:r>
              <a:rPr lang="en-US" dirty="0"/>
              <a:t>their effects.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/>
              <a:t>The plans are reassessed to ensure:</a:t>
            </a:r>
          </a:p>
          <a:p>
            <a:pPr lvl="1">
              <a:buNone/>
            </a:pPr>
            <a:r>
              <a:rPr lang="en-US" dirty="0"/>
              <a:t>– That the original risks are reduced sufficiently and</a:t>
            </a:r>
          </a:p>
          <a:p>
            <a:pPr lvl="1">
              <a:buNone/>
            </a:pPr>
            <a:r>
              <a:rPr lang="en-US" dirty="0"/>
              <a:t>– No new risks are inadvertently introduced.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Identification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The </a:t>
            </a:r>
            <a:r>
              <a:rPr lang="en-US" b="1" dirty="0"/>
              <a:t>two main approaches to identify risk are:</a:t>
            </a:r>
          </a:p>
          <a:p>
            <a:pPr lvl="1">
              <a:buNone/>
            </a:pPr>
            <a:r>
              <a:rPr lang="en-US" dirty="0"/>
              <a:t>– The use of checklists.</a:t>
            </a:r>
          </a:p>
          <a:p>
            <a:pPr lvl="1">
              <a:buNone/>
            </a:pPr>
            <a:r>
              <a:rPr lang="en-US" dirty="0"/>
              <a:t>– Brainstorming.</a:t>
            </a:r>
          </a:p>
          <a:p>
            <a:pPr>
              <a:buNone/>
            </a:pPr>
            <a:r>
              <a:rPr lang="en-US" b="1" dirty="0"/>
              <a:t>Checklists</a:t>
            </a:r>
            <a:r>
              <a:rPr lang="en-US" dirty="0"/>
              <a:t>: are lists of the risks that have been found to </a:t>
            </a:r>
            <a:r>
              <a:rPr lang="en-US" dirty="0" smtClean="0"/>
              <a:t>occur regularly </a:t>
            </a:r>
            <a:r>
              <a:rPr lang="en-US" dirty="0"/>
              <a:t>in software development projects.</a:t>
            </a:r>
          </a:p>
          <a:p>
            <a:pPr>
              <a:buNone/>
            </a:pPr>
            <a:r>
              <a:rPr lang="en-US" dirty="0"/>
              <a:t>• Those checklists often suggest some </a:t>
            </a:r>
            <a:r>
              <a:rPr lang="en-US" dirty="0" smtClean="0"/>
              <a:t>potential countermeasures </a:t>
            </a:r>
            <a:r>
              <a:rPr lang="en-US" dirty="0"/>
              <a:t>for each risk.</a:t>
            </a:r>
          </a:p>
          <a:p>
            <a:pPr>
              <a:buNone/>
            </a:pPr>
            <a:r>
              <a:rPr lang="en-US" dirty="0"/>
              <a:t>• A group of representatives for a project examines a </a:t>
            </a:r>
            <a:r>
              <a:rPr lang="en-US" dirty="0" smtClean="0"/>
              <a:t>checklist identifying </a:t>
            </a:r>
            <a:r>
              <a:rPr lang="en-US" dirty="0"/>
              <a:t>risks applicable to their project.</a:t>
            </a:r>
          </a:p>
          <a:p>
            <a:pPr>
              <a:buNone/>
            </a:pPr>
            <a:r>
              <a:rPr lang="en-US" dirty="0"/>
              <a:t>• PRINCE2, recommends that after completing a project, all </a:t>
            </a:r>
            <a:r>
              <a:rPr lang="en-US" dirty="0" smtClean="0"/>
              <a:t>the problems </a:t>
            </a:r>
            <a:r>
              <a:rPr lang="en-US" dirty="0"/>
              <a:t>that were identified as risks during the project to </a:t>
            </a:r>
            <a:r>
              <a:rPr lang="en-US" dirty="0" smtClean="0"/>
              <a:t>be added </a:t>
            </a:r>
            <a:r>
              <a:rPr lang="en-US" dirty="0"/>
              <a:t>to an organizational risk checklist to be used with </a:t>
            </a:r>
            <a:r>
              <a:rPr lang="en-US" dirty="0" smtClean="0"/>
              <a:t>new projects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Software Project Risk Checklist Example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399" y="1142999"/>
            <a:ext cx="6107025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Identification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Brainstorming (thinking ahead):</a:t>
            </a:r>
          </a:p>
          <a:p>
            <a:pPr>
              <a:buNone/>
            </a:pPr>
            <a:r>
              <a:rPr lang="en-US" dirty="0" smtClean="0"/>
              <a:t>	Representatives </a:t>
            </a:r>
            <a:r>
              <a:rPr lang="en-US" dirty="0"/>
              <a:t>of the main stakeholders of the project, </a:t>
            </a:r>
            <a:r>
              <a:rPr lang="en-US" dirty="0" smtClean="0"/>
              <a:t>are brought </a:t>
            </a:r>
            <a:r>
              <a:rPr lang="en-US" dirty="0"/>
              <a:t>together , in order to use their individual knowledge </a:t>
            </a:r>
            <a:r>
              <a:rPr lang="en-US" dirty="0" smtClean="0"/>
              <a:t>of different </a:t>
            </a:r>
            <a:r>
              <a:rPr lang="en-US" dirty="0"/>
              <a:t>parts of the project</a:t>
            </a:r>
          </a:p>
          <a:p>
            <a:pPr>
              <a:buNone/>
            </a:pPr>
            <a:r>
              <a:rPr lang="en-US" dirty="0"/>
              <a:t>➔ to identify the problems that can </a:t>
            </a:r>
            <a:r>
              <a:rPr lang="en-US" dirty="0" smtClean="0"/>
              <a:t>occur (identify </a:t>
            </a:r>
            <a:r>
              <a:rPr lang="en-US" dirty="0"/>
              <a:t>risks).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Risk Assessment</a:t>
            </a:r>
            <a:br>
              <a:rPr lang="en-US" dirty="0"/>
            </a:br>
            <a:r>
              <a:rPr lang="en-US" dirty="0"/>
              <a:t>(Risk analysis and prioritization)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	In </a:t>
            </a:r>
            <a:r>
              <a:rPr lang="en-US" b="1" dirty="0"/>
              <a:t>order to prioritize the risks that were identified, we need </a:t>
            </a:r>
            <a:r>
              <a:rPr lang="en-US" b="1" dirty="0" smtClean="0"/>
              <a:t>a way </a:t>
            </a:r>
            <a:r>
              <a:rPr lang="en-US" b="1" dirty="0"/>
              <a:t>to distinguish:</a:t>
            </a:r>
          </a:p>
          <a:p>
            <a:pPr lvl="1">
              <a:buNone/>
            </a:pPr>
            <a:r>
              <a:rPr lang="en-US" dirty="0"/>
              <a:t>• The likely and damaging risks from those identified in </a:t>
            </a:r>
            <a:r>
              <a:rPr lang="en-US" dirty="0" smtClean="0"/>
              <a:t>the previous </a:t>
            </a:r>
            <a:r>
              <a:rPr lang="en-US" dirty="0"/>
              <a:t>step “risk identification</a:t>
            </a:r>
            <a:r>
              <a:rPr lang="en-US" dirty="0" smtClean="0"/>
              <a:t>”. 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One </a:t>
            </a:r>
            <a:r>
              <a:rPr lang="en-US" dirty="0"/>
              <a:t>way of doing so is to calculate the </a:t>
            </a:r>
            <a:r>
              <a:rPr lang="en-US" b="1" u="sng" dirty="0"/>
              <a:t>risk exposure</a:t>
            </a:r>
            <a:r>
              <a:rPr lang="en-US" b="1" dirty="0"/>
              <a:t> </a:t>
            </a:r>
            <a:r>
              <a:rPr lang="en-US" dirty="0"/>
              <a:t>for </a:t>
            </a:r>
            <a:r>
              <a:rPr lang="en-US" dirty="0" smtClean="0"/>
              <a:t>each risk </a:t>
            </a:r>
            <a:r>
              <a:rPr lang="en-US" dirty="0"/>
              <a:t>identified, using the following formula:</a:t>
            </a:r>
          </a:p>
          <a:p>
            <a:r>
              <a:rPr lang="en-US" b="1" i="1" dirty="0"/>
              <a:t>Risk Exposure (RE)= (potential damage) ×(probability </a:t>
            </a:r>
            <a:r>
              <a:rPr lang="en-US" b="1" i="1" dirty="0" smtClean="0"/>
              <a:t>of occurrence</a:t>
            </a:r>
            <a:r>
              <a:rPr lang="en-US" b="1" i="1" dirty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Assessment (cont’d)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	Ways </a:t>
            </a:r>
            <a:r>
              <a:rPr lang="en-US" b="1" dirty="0"/>
              <a:t>of assessing the potential damage and probability </a:t>
            </a:r>
            <a:r>
              <a:rPr lang="en-US" b="1" dirty="0" smtClean="0"/>
              <a:t>of occurrence</a:t>
            </a:r>
            <a:r>
              <a:rPr lang="en-US" b="1" dirty="0"/>
              <a:t>:</a:t>
            </a:r>
          </a:p>
          <a:p>
            <a:pPr>
              <a:buNone/>
            </a:pPr>
            <a:r>
              <a:rPr lang="en-US" b="1" dirty="0"/>
              <a:t>1. In money values and probabilities.</a:t>
            </a:r>
          </a:p>
          <a:p>
            <a:pPr lvl="1" algn="just">
              <a:buNone/>
            </a:pPr>
            <a:r>
              <a:rPr lang="en-US" dirty="0" smtClean="0"/>
              <a:t>	Say </a:t>
            </a:r>
            <a:r>
              <a:rPr lang="en-US" dirty="0"/>
              <a:t>a project depended on a data center vulnerable to fire. </a:t>
            </a:r>
            <a:r>
              <a:rPr lang="en-US" dirty="0" smtClean="0"/>
              <a:t>It might </a:t>
            </a:r>
            <a:r>
              <a:rPr lang="en-US" dirty="0"/>
              <a:t>be estimated that if fire occurred a new </a:t>
            </a:r>
            <a:r>
              <a:rPr lang="en-US" dirty="0" smtClean="0"/>
              <a:t>computer configuration </a:t>
            </a:r>
            <a:r>
              <a:rPr lang="en-US" dirty="0"/>
              <a:t>could be established for $</a:t>
            </a:r>
            <a:r>
              <a:rPr lang="en-US" b="1" dirty="0"/>
              <a:t>500,000. </a:t>
            </a:r>
            <a:r>
              <a:rPr lang="en-US" dirty="0"/>
              <a:t>it might also </a:t>
            </a:r>
            <a:r>
              <a:rPr lang="en-US" dirty="0" smtClean="0"/>
              <a:t>be estimated </a:t>
            </a:r>
            <a:r>
              <a:rPr lang="en-US" dirty="0"/>
              <a:t>that there is a </a:t>
            </a:r>
            <a:r>
              <a:rPr lang="en-US" b="1" dirty="0"/>
              <a:t>1 in 1000 </a:t>
            </a:r>
            <a:r>
              <a:rPr lang="en-US" dirty="0"/>
              <a:t>chance that a fire will occur</a:t>
            </a:r>
            <a:r>
              <a:rPr lang="en-US" dirty="0" smtClean="0"/>
              <a:t>.</a:t>
            </a:r>
          </a:p>
          <a:p>
            <a:pPr lvl="1" algn="just"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The </a:t>
            </a:r>
            <a:r>
              <a:rPr lang="en-US" b="1" dirty="0"/>
              <a:t>risk exposure (RE) in this case would be:</a:t>
            </a:r>
          </a:p>
          <a:p>
            <a:pPr>
              <a:buNone/>
            </a:pPr>
            <a:r>
              <a:rPr lang="en-US" dirty="0"/>
              <a:t>500,000 *0.001=$500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*</a:t>
            </a:r>
            <a:r>
              <a:rPr lang="en-US" b="1" dirty="0"/>
              <a:t>The higher the </a:t>
            </a:r>
            <a:r>
              <a:rPr lang="en-US" b="1" i="1" dirty="0"/>
              <a:t>RE, the more attention or priority is given to</a:t>
            </a:r>
          </a:p>
          <a:p>
            <a:pPr>
              <a:buNone/>
            </a:pPr>
            <a:r>
              <a:rPr lang="en-US" b="1" dirty="0"/>
              <a:t>the risk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With some risks: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Instead </a:t>
            </a:r>
            <a:r>
              <a:rPr lang="en-US" dirty="0"/>
              <a:t>of damages</a:t>
            </a:r>
            <a:r>
              <a:rPr lang="en-US" dirty="0" smtClean="0"/>
              <a:t>,</a:t>
            </a:r>
            <a:r>
              <a:rPr lang="en-US" dirty="0" smtClean="0"/>
              <a:t> </a:t>
            </a:r>
            <a:r>
              <a:rPr lang="en-US" dirty="0" smtClean="0"/>
              <a:t>there </a:t>
            </a:r>
            <a:r>
              <a:rPr lang="en-US" dirty="0"/>
              <a:t>could be gains.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Example</a:t>
            </a:r>
            <a:r>
              <a:rPr lang="en-US" b="1" dirty="0"/>
              <a:t>:</a:t>
            </a: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b="1" dirty="0" smtClean="0"/>
              <a:t>a </a:t>
            </a:r>
            <a:r>
              <a:rPr lang="en-US" b="1" dirty="0"/>
              <a:t>task that is scheduled to take </a:t>
            </a:r>
            <a:r>
              <a:rPr lang="en-US" b="1" dirty="0" smtClean="0"/>
              <a:t>six days is completed </a:t>
            </a:r>
            <a:r>
              <a:rPr lang="en-US" b="1" dirty="0" smtClean="0"/>
              <a:t>in </a:t>
            </a:r>
            <a:r>
              <a:rPr lang="en-US" dirty="0" smtClean="0"/>
              <a:t>3 </a:t>
            </a:r>
            <a:r>
              <a:rPr lang="en-US" dirty="0"/>
              <a:t>days instead.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 </a:t>
            </a:r>
            <a:r>
              <a:rPr lang="en-US" dirty="0"/>
              <a:t>project leader may produce a </a:t>
            </a:r>
            <a:r>
              <a:rPr lang="en-US" b="1" dirty="0"/>
              <a:t>probability chart for the tasks.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chart 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76733"/>
            <a:ext cx="8229600" cy="357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chart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● The probability completion: shows the probability of completing the </a:t>
            </a:r>
            <a:r>
              <a:rPr lang="en-US" dirty="0" smtClean="0"/>
              <a:t>task in </a:t>
            </a:r>
            <a:r>
              <a:rPr lang="en-US" dirty="0"/>
              <a:t>x days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● The accumulated probability: shows the probability of completing the </a:t>
            </a:r>
            <a:r>
              <a:rPr lang="en-US" dirty="0" smtClean="0"/>
              <a:t>task on </a:t>
            </a:r>
            <a:r>
              <a:rPr lang="en-US" dirty="0"/>
              <a:t>or before the </a:t>
            </a:r>
            <a:r>
              <a:rPr lang="en-US" dirty="0" err="1"/>
              <a:t>x</a:t>
            </a:r>
            <a:r>
              <a:rPr lang="en-US" baseline="30000" dirty="0" err="1"/>
              <a:t>th</a:t>
            </a:r>
            <a:r>
              <a:rPr lang="en-US" dirty="0"/>
              <a:t> day.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Definition </a:t>
            </a:r>
            <a:r>
              <a:rPr lang="en-US" b="1" dirty="0"/>
              <a:t>of Risk: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‘</a:t>
            </a:r>
            <a:r>
              <a:rPr lang="en-US" dirty="0"/>
              <a:t>an uncertain event or condition that, if </a:t>
            </a:r>
            <a:r>
              <a:rPr lang="en-US" dirty="0" smtClean="0"/>
              <a:t>it </a:t>
            </a:r>
            <a:r>
              <a:rPr lang="en-US" dirty="0" smtClean="0"/>
              <a:t>occurs has </a:t>
            </a:r>
            <a:r>
              <a:rPr lang="en-US" dirty="0"/>
              <a:t>a positive or negative effect on a </a:t>
            </a:r>
            <a:r>
              <a:rPr lang="en-US" dirty="0" smtClean="0"/>
              <a:t>project’s objectives’</a:t>
            </a:r>
            <a:r>
              <a:rPr lang="en-US" dirty="0" smtClean="0"/>
              <a:t>.</a:t>
            </a:r>
          </a:p>
          <a:p>
            <a:endParaRPr lang="en-US" b="1" dirty="0" smtClean="0"/>
          </a:p>
          <a:p>
            <a:r>
              <a:rPr lang="en-US" dirty="0" smtClean="0"/>
              <a:t>‘</a:t>
            </a:r>
            <a:r>
              <a:rPr lang="en-US" dirty="0" smtClean="0"/>
              <a:t>the chance of exposure to the adverse consequences of future events’.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Assessment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2. Relative scales from 0 to 10.</a:t>
            </a:r>
          </a:p>
          <a:p>
            <a:pPr>
              <a:buNone/>
            </a:pPr>
            <a:r>
              <a:rPr lang="en-US" dirty="0"/>
              <a:t>• Both risk loss (damage) and the likelihood (probability </a:t>
            </a:r>
            <a:r>
              <a:rPr lang="en-US" dirty="0" smtClean="0"/>
              <a:t>of occurrence</a:t>
            </a:r>
            <a:r>
              <a:rPr lang="en-US" dirty="0"/>
              <a:t>) will be assessed using relative scales from 0 to 10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• Then they will be multiplied together to get a notional </a:t>
            </a:r>
            <a:r>
              <a:rPr lang="en-US" dirty="0" smtClean="0"/>
              <a:t>risk exposure </a:t>
            </a:r>
            <a:r>
              <a:rPr lang="en-US" dirty="0"/>
              <a:t>(RE).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Exposure (RE)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90800"/>
            <a:ext cx="8610264" cy="243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95400" y="56388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Risk in the table refers to the Risk </a:t>
            </a:r>
            <a:r>
              <a:rPr lang="en-US" b="1" dirty="0" smtClean="0"/>
              <a:t>Exposure (RE</a:t>
            </a:r>
            <a:r>
              <a:rPr lang="en-US" b="1" dirty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• </a:t>
            </a:r>
            <a:r>
              <a:rPr lang="en-US" b="1" dirty="0"/>
              <a:t>After:</a:t>
            </a:r>
          </a:p>
          <a:p>
            <a:pPr>
              <a:buNone/>
            </a:pPr>
            <a:r>
              <a:rPr lang="en-US" dirty="0"/>
              <a:t>– The major risks are identified and</a:t>
            </a:r>
          </a:p>
          <a:p>
            <a:pPr>
              <a:buNone/>
            </a:pPr>
            <a:r>
              <a:rPr lang="en-US" dirty="0"/>
              <a:t>– Prioritized.</a:t>
            </a:r>
          </a:p>
          <a:p>
            <a:pPr>
              <a:buNone/>
            </a:pPr>
            <a:r>
              <a:rPr lang="en-US" dirty="0"/>
              <a:t>• The task becomes “</a:t>
            </a:r>
            <a:r>
              <a:rPr lang="en-US" b="1" dirty="0"/>
              <a:t>how to deal with them”.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b="1" dirty="0"/>
              <a:t>The choices for dealing with them are:</a:t>
            </a:r>
          </a:p>
          <a:p>
            <a:pPr>
              <a:buNone/>
            </a:pPr>
            <a:r>
              <a:rPr lang="en-US" dirty="0"/>
              <a:t>– Risk acceptance.</a:t>
            </a:r>
          </a:p>
          <a:p>
            <a:pPr>
              <a:buNone/>
            </a:pPr>
            <a:r>
              <a:rPr lang="en-US" dirty="0"/>
              <a:t>– Risk avoidance.</a:t>
            </a:r>
          </a:p>
          <a:p>
            <a:pPr>
              <a:buNone/>
            </a:pPr>
            <a:r>
              <a:rPr lang="en-US" dirty="0"/>
              <a:t>– Risk reduction and mitigation.</a:t>
            </a:r>
          </a:p>
          <a:p>
            <a:pPr>
              <a:buNone/>
            </a:pPr>
            <a:r>
              <a:rPr lang="en-US" dirty="0"/>
              <a:t>– Risk transfer.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Planning (cont’d)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/>
              <a:t>• </a:t>
            </a:r>
            <a:r>
              <a:rPr lang="en-US" b="1" dirty="0"/>
              <a:t>Risk Acceptance:</a:t>
            </a:r>
          </a:p>
          <a:p>
            <a:pPr>
              <a:buNone/>
            </a:pPr>
            <a:r>
              <a:rPr lang="en-US" dirty="0"/>
              <a:t>– This is deciding to do nothing about the risk. This </a:t>
            </a:r>
            <a:r>
              <a:rPr lang="en-US" dirty="0" smtClean="0"/>
              <a:t>means you </a:t>
            </a:r>
            <a:r>
              <a:rPr lang="en-US" dirty="0"/>
              <a:t>will accept its consequences. Why?</a:t>
            </a:r>
          </a:p>
          <a:p>
            <a:pPr>
              <a:buNone/>
            </a:pPr>
            <a:r>
              <a:rPr lang="en-US" dirty="0"/>
              <a:t>– In order to concentrate on the more likely </a:t>
            </a:r>
            <a:r>
              <a:rPr lang="en-US" dirty="0" smtClean="0"/>
              <a:t>or damaging </a:t>
            </a:r>
            <a:r>
              <a:rPr lang="en-US" dirty="0"/>
              <a:t>risks.</a:t>
            </a:r>
          </a:p>
          <a:p>
            <a:pPr>
              <a:buNone/>
            </a:pPr>
            <a:r>
              <a:rPr lang="en-US" dirty="0"/>
              <a:t>– The damage that those risks could cause would be </a:t>
            </a:r>
            <a:r>
              <a:rPr lang="en-US" dirty="0" smtClean="0"/>
              <a:t>less than </a:t>
            </a:r>
            <a:r>
              <a:rPr lang="en-US" dirty="0"/>
              <a:t>the costs needed to act towards reducing </a:t>
            </a:r>
            <a:r>
              <a:rPr lang="en-US" dirty="0" smtClean="0"/>
              <a:t>their probability </a:t>
            </a:r>
            <a:r>
              <a:rPr lang="en-US" dirty="0"/>
              <a:t>of occurrence.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Planning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• </a:t>
            </a:r>
            <a:r>
              <a:rPr lang="en-US" b="1" dirty="0"/>
              <a:t>Risk Avoidance:</a:t>
            </a:r>
          </a:p>
          <a:p>
            <a:pPr>
              <a:buNone/>
            </a:pPr>
            <a:r>
              <a:rPr lang="en-US" dirty="0"/>
              <a:t>– Some activities are so prone to accident that it is best </a:t>
            </a:r>
            <a:r>
              <a:rPr lang="en-US" dirty="0" smtClean="0"/>
              <a:t>to avoid </a:t>
            </a:r>
            <a:r>
              <a:rPr lang="en-US" dirty="0"/>
              <a:t>them altogether.</a:t>
            </a:r>
          </a:p>
          <a:p>
            <a:pPr>
              <a:buNone/>
            </a:pPr>
            <a:r>
              <a:rPr lang="en-US" dirty="0"/>
              <a:t>– Example to avoid all the problems associated </a:t>
            </a:r>
            <a:r>
              <a:rPr lang="en-US" dirty="0" smtClean="0"/>
              <a:t>with developing </a:t>
            </a:r>
            <a:r>
              <a:rPr lang="en-US" dirty="0"/>
              <a:t>software solutions from scratch, </a:t>
            </a:r>
            <a:r>
              <a:rPr lang="en-US" dirty="0" smtClean="0"/>
              <a:t>a solution  could </a:t>
            </a:r>
            <a:r>
              <a:rPr lang="en-US" dirty="0"/>
              <a:t>be to:</a:t>
            </a:r>
          </a:p>
          <a:p>
            <a:pPr>
              <a:buNone/>
            </a:pPr>
            <a:r>
              <a:rPr lang="en-US" dirty="0"/>
              <a:t>• Buy an off-the-shelf product.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Planning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/>
              <a:t>• </a:t>
            </a:r>
            <a:r>
              <a:rPr lang="en-US" b="1" dirty="0"/>
              <a:t>Risk Reduction and Mitigation:</a:t>
            </a:r>
          </a:p>
          <a:p>
            <a:pPr>
              <a:buNone/>
            </a:pPr>
            <a:r>
              <a:rPr lang="en-US" dirty="0"/>
              <a:t>– </a:t>
            </a:r>
            <a:r>
              <a:rPr lang="en-US" b="1" dirty="0"/>
              <a:t>Risk Reduction: </a:t>
            </a:r>
            <a:r>
              <a:rPr lang="en-US" dirty="0"/>
              <a:t>attempts to reduce the </a:t>
            </a:r>
            <a:r>
              <a:rPr lang="en-US" u="sng" dirty="0"/>
              <a:t>likelihood</a:t>
            </a:r>
            <a:r>
              <a:rPr lang="en-US" dirty="0"/>
              <a:t> of </a:t>
            </a:r>
            <a:r>
              <a:rPr lang="en-US" dirty="0" smtClean="0"/>
              <a:t>the risk </a:t>
            </a:r>
            <a:r>
              <a:rPr lang="en-US" dirty="0"/>
              <a:t>occurring.</a:t>
            </a:r>
          </a:p>
          <a:p>
            <a:pPr>
              <a:buNone/>
            </a:pPr>
            <a:r>
              <a:rPr lang="en-US" dirty="0" smtClean="0"/>
              <a:t>	e.g</a:t>
            </a:r>
            <a:r>
              <a:rPr lang="en-US" dirty="0"/>
              <a:t>. </a:t>
            </a:r>
            <a:r>
              <a:rPr lang="en-US" b="1" dirty="0"/>
              <a:t>consider the following risk: </a:t>
            </a:r>
            <a:r>
              <a:rPr lang="en-US" dirty="0"/>
              <a:t>developers leaving a</a:t>
            </a:r>
          </a:p>
          <a:p>
            <a:pPr>
              <a:buNone/>
            </a:pPr>
            <a:r>
              <a:rPr lang="en-US" dirty="0"/>
              <a:t>company in the middle of a project for a better </a:t>
            </a:r>
            <a:r>
              <a:rPr lang="en-US" dirty="0" smtClean="0"/>
              <a:t>paid job.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 smtClean="0"/>
              <a:t>	In </a:t>
            </a:r>
            <a:r>
              <a:rPr lang="en-US" b="1" dirty="0"/>
              <a:t>order to reduce the probability of such a </a:t>
            </a:r>
            <a:r>
              <a:rPr lang="en-US" b="1" dirty="0" smtClean="0"/>
              <a:t>risk occurring</a:t>
            </a:r>
            <a:r>
              <a:rPr lang="en-US" b="1" dirty="0"/>
              <a:t>:</a:t>
            </a:r>
          </a:p>
          <a:p>
            <a:pPr>
              <a:buNone/>
            </a:pPr>
            <a:r>
              <a:rPr lang="en-US" dirty="0"/>
              <a:t>the developers could be promised to be paid generous</a:t>
            </a:r>
          </a:p>
          <a:p>
            <a:pPr>
              <a:buNone/>
            </a:pPr>
            <a:r>
              <a:rPr lang="en-US" dirty="0"/>
              <a:t>bonuses on successful completion of the project.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Planning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– </a:t>
            </a:r>
            <a:r>
              <a:rPr lang="en-US" b="1" dirty="0"/>
              <a:t>Risk Mitigation: </a:t>
            </a:r>
            <a:r>
              <a:rPr lang="en-US" dirty="0"/>
              <a:t>is the action taken to ensure that </a:t>
            </a:r>
            <a:r>
              <a:rPr lang="en-US" dirty="0" smtClean="0"/>
              <a:t>the </a:t>
            </a:r>
            <a:r>
              <a:rPr lang="en-US" u="sng" dirty="0" smtClean="0"/>
              <a:t>impact</a:t>
            </a:r>
            <a:r>
              <a:rPr lang="en-US" dirty="0" smtClean="0"/>
              <a:t> </a:t>
            </a:r>
            <a:r>
              <a:rPr lang="en-US" dirty="0"/>
              <a:t>of the risk is reduced when it occurs.</a:t>
            </a:r>
          </a:p>
          <a:p>
            <a:pPr>
              <a:buNone/>
            </a:pPr>
            <a:r>
              <a:rPr lang="en-US" b="1" dirty="0" smtClean="0"/>
              <a:t>	Taking </a:t>
            </a:r>
            <a:r>
              <a:rPr lang="en-US" b="1" dirty="0"/>
              <a:t>regular backups of data storage, is it a risk </a:t>
            </a:r>
            <a:r>
              <a:rPr lang="en-US" b="1" dirty="0" smtClean="0"/>
              <a:t>mitigation measure </a:t>
            </a:r>
            <a:r>
              <a:rPr lang="en-US" b="1" dirty="0"/>
              <a:t>or a risk reduction measure?</a:t>
            </a:r>
          </a:p>
          <a:p>
            <a:pPr>
              <a:buNone/>
            </a:pPr>
            <a:r>
              <a:rPr lang="en-US" dirty="0" smtClean="0"/>
              <a:t>	Since </a:t>
            </a:r>
            <a:r>
              <a:rPr lang="en-US" dirty="0"/>
              <a:t>it would reduce the </a:t>
            </a:r>
            <a:r>
              <a:rPr lang="en-US" u="sng" dirty="0"/>
              <a:t>impact</a:t>
            </a:r>
            <a:r>
              <a:rPr lang="en-US" dirty="0"/>
              <a:t> of data corruption not </a:t>
            </a:r>
            <a:r>
              <a:rPr lang="en-US" dirty="0" smtClean="0"/>
              <a:t>its </a:t>
            </a:r>
            <a:r>
              <a:rPr lang="en-US" u="sng" dirty="0" smtClean="0"/>
              <a:t>likelihood</a:t>
            </a:r>
            <a:r>
              <a:rPr lang="en-US" dirty="0" smtClean="0"/>
              <a:t> </a:t>
            </a:r>
            <a:r>
              <a:rPr lang="en-US" dirty="0"/>
              <a:t>of happening, in this sense it is </a:t>
            </a:r>
            <a:r>
              <a:rPr lang="en-US" u="sng" dirty="0" smtClean="0"/>
              <a:t>a data mitigation </a:t>
            </a:r>
            <a:r>
              <a:rPr lang="en-US" dirty="0" smtClean="0"/>
              <a:t>measure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Planning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Risk Transfer:</a:t>
            </a:r>
          </a:p>
          <a:p>
            <a:pPr>
              <a:buNone/>
            </a:pPr>
            <a:r>
              <a:rPr lang="en-US" dirty="0"/>
              <a:t>– In this case the risk is transferred to </a:t>
            </a:r>
            <a:r>
              <a:rPr lang="en-US" dirty="0" smtClean="0"/>
              <a:t>another person or organization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– </a:t>
            </a:r>
            <a:r>
              <a:rPr lang="en-US" b="1" dirty="0"/>
              <a:t>Example: </a:t>
            </a:r>
            <a:r>
              <a:rPr lang="en-US" dirty="0"/>
              <a:t>a software development task is outsourced for </a:t>
            </a:r>
            <a:r>
              <a:rPr lang="en-US" dirty="0" smtClean="0"/>
              <a:t>a fixed </a:t>
            </a:r>
            <a:r>
              <a:rPr lang="en-US" dirty="0"/>
              <a:t>fee.</a:t>
            </a:r>
          </a:p>
          <a:p>
            <a:pPr>
              <a:buNone/>
            </a:pPr>
            <a:r>
              <a:rPr lang="en-US" dirty="0"/>
              <a:t>– Another example is when you buy insurance( e.g. for </a:t>
            </a:r>
            <a:r>
              <a:rPr lang="en-US" dirty="0" smtClean="0"/>
              <a:t>a car</a:t>
            </a:r>
            <a:r>
              <a:rPr lang="en-US" dirty="0"/>
              <a:t>).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Contingency Plans:</a:t>
            </a:r>
          </a:p>
          <a:p>
            <a:pPr>
              <a:buNone/>
            </a:pPr>
            <a:r>
              <a:rPr lang="en-US" dirty="0"/>
              <a:t>• Although risk reduction measures try </a:t>
            </a:r>
            <a:r>
              <a:rPr lang="en-US" dirty="0" smtClean="0"/>
              <a:t>to reduce the probability </a:t>
            </a:r>
            <a:r>
              <a:rPr lang="en-US" dirty="0"/>
              <a:t>or the likelihood of risks, they still could happen.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b="1" dirty="0"/>
              <a:t>Contingency plan </a:t>
            </a:r>
            <a:r>
              <a:rPr lang="en-US" dirty="0"/>
              <a:t>is a planned action to be carried out if a </a:t>
            </a:r>
            <a:r>
              <a:rPr lang="en-US" dirty="0" smtClean="0"/>
              <a:t>risk materializes </a:t>
            </a:r>
            <a:r>
              <a:rPr lang="en-US" dirty="0"/>
              <a:t>(occurs).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Management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Creating and maintaining the risk register: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b="1" dirty="0"/>
              <a:t>A risk register:</a:t>
            </a:r>
            <a:r>
              <a:rPr lang="en-US" dirty="0"/>
              <a:t> it contains the findings of project planners </a:t>
            </a:r>
            <a:r>
              <a:rPr lang="en-US" dirty="0" smtClean="0"/>
              <a:t>of what </a:t>
            </a:r>
            <a:r>
              <a:rPr lang="en-US" dirty="0"/>
              <a:t>appear to be the most threatening risks to the project.</a:t>
            </a:r>
          </a:p>
          <a:p>
            <a:pPr>
              <a:buNone/>
            </a:pPr>
            <a:r>
              <a:rPr lang="en-US" dirty="0"/>
              <a:t>• After work starts on a project more risks will appear and </a:t>
            </a:r>
            <a:r>
              <a:rPr lang="en-US" dirty="0" smtClean="0"/>
              <a:t>will be </a:t>
            </a:r>
            <a:r>
              <a:rPr lang="en-US" dirty="0"/>
              <a:t>added to the register.</a:t>
            </a:r>
          </a:p>
          <a:p>
            <a:pPr>
              <a:buNone/>
            </a:pPr>
            <a:r>
              <a:rPr lang="en-US" dirty="0"/>
              <a:t>• Risk registers are reviewed and updated regularly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Key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/>
              <a:t>• </a:t>
            </a:r>
            <a:r>
              <a:rPr lang="en-US" b="1" dirty="0"/>
              <a:t>It relates to the future.</a:t>
            </a:r>
          </a:p>
          <a:p>
            <a:pPr>
              <a:buNone/>
            </a:pPr>
            <a:r>
              <a:rPr lang="en-US" dirty="0"/>
              <a:t>– The future is uncertain.</a:t>
            </a:r>
          </a:p>
          <a:p>
            <a:pPr>
              <a:buNone/>
            </a:pPr>
            <a:r>
              <a:rPr lang="en-US" dirty="0"/>
              <a:t>– Some things that seem obvious when the project is over, </a:t>
            </a:r>
            <a:r>
              <a:rPr lang="en-US" dirty="0" smtClean="0"/>
              <a:t>might not </a:t>
            </a:r>
            <a:r>
              <a:rPr lang="en-US" dirty="0"/>
              <a:t>have appeared obvious during planning (e.g. </a:t>
            </a:r>
            <a:r>
              <a:rPr lang="en-US" dirty="0" smtClean="0"/>
              <a:t>technology used</a:t>
            </a:r>
            <a:r>
              <a:rPr lang="en-US" dirty="0"/>
              <a:t>, project estimation</a:t>
            </a:r>
            <a:r>
              <a:rPr lang="en-US" dirty="0" smtClean="0"/>
              <a:t>).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• </a:t>
            </a:r>
            <a:r>
              <a:rPr lang="en-US" b="1" dirty="0"/>
              <a:t>It involves a cause and an effect.</a:t>
            </a:r>
          </a:p>
          <a:p>
            <a:pPr>
              <a:buNone/>
            </a:pPr>
            <a:r>
              <a:rPr lang="en-US" dirty="0"/>
              <a:t>– </a:t>
            </a:r>
            <a:r>
              <a:rPr lang="en-US" b="1" dirty="0"/>
              <a:t>Causes:</a:t>
            </a:r>
          </a:p>
          <a:p>
            <a:pPr lvl="1">
              <a:buNone/>
            </a:pPr>
            <a:r>
              <a:rPr lang="en-US" dirty="0"/>
              <a:t>• The use of untrained staff.</a:t>
            </a:r>
          </a:p>
          <a:p>
            <a:pPr lvl="1">
              <a:buNone/>
            </a:pPr>
            <a:r>
              <a:rPr lang="en-US" dirty="0"/>
              <a:t>• Poor specifications.</a:t>
            </a:r>
          </a:p>
          <a:p>
            <a:pPr lvl="1">
              <a:buNone/>
            </a:pPr>
            <a:r>
              <a:rPr lang="en-US" dirty="0"/>
              <a:t>• An inaccurate estimate of effort.</a:t>
            </a:r>
          </a:p>
          <a:p>
            <a:pPr>
              <a:buNone/>
            </a:pPr>
            <a:r>
              <a:rPr lang="en-US" dirty="0"/>
              <a:t>– </a:t>
            </a:r>
            <a:r>
              <a:rPr lang="en-US" b="1" dirty="0"/>
              <a:t>Effects:</a:t>
            </a:r>
          </a:p>
          <a:p>
            <a:pPr lvl="1">
              <a:buNone/>
            </a:pPr>
            <a:r>
              <a:rPr lang="en-US" dirty="0"/>
              <a:t>• Cost over run.</a:t>
            </a:r>
          </a:p>
          <a:p>
            <a:pPr lvl="1">
              <a:buNone/>
            </a:pPr>
            <a:r>
              <a:rPr lang="en-US" dirty="0"/>
              <a:t>• Low productivity.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Match the</a:t>
            </a:r>
            <a:r>
              <a:rPr lang="en-US" b="1" dirty="0" smtClean="0"/>
              <a:t> risk cause </a:t>
            </a:r>
            <a:r>
              <a:rPr lang="en-US" b="1" dirty="0"/>
              <a:t>to the risk </a:t>
            </a:r>
            <a:r>
              <a:rPr lang="en-US" b="1" dirty="0" err="1" smtClean="0"/>
              <a:t>effect(s</a:t>
            </a:r>
            <a:r>
              <a:rPr lang="en-US" b="1" dirty="0" smtClean="0"/>
              <a:t>).</a:t>
            </a:r>
            <a:endParaRPr lang="en-US" b="1" dirty="0"/>
          </a:p>
          <a:p>
            <a:pPr>
              <a:buNone/>
            </a:pPr>
            <a:r>
              <a:rPr lang="en-US" b="1" dirty="0"/>
              <a:t>Causes:</a:t>
            </a:r>
            <a:endParaRPr lang="en-US" b="1" dirty="0" smtClean="0"/>
          </a:p>
          <a:p>
            <a:pPr marL="971550" lvl="1" indent="-514350">
              <a:buAutoNum type="alphaLcParenR"/>
            </a:pPr>
            <a:r>
              <a:rPr lang="en-US" dirty="0" smtClean="0"/>
              <a:t>Staff </a:t>
            </a:r>
            <a:r>
              <a:rPr lang="en-US" dirty="0"/>
              <a:t>inexperience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/>
              <a:t>Effects:</a:t>
            </a:r>
          </a:p>
          <a:p>
            <a:pPr lvl="1">
              <a:buNone/>
            </a:pPr>
            <a:r>
              <a:rPr lang="en-US" dirty="0"/>
              <a:t>I. Testing takes longer than planned.</a:t>
            </a:r>
          </a:p>
          <a:p>
            <a:pPr lvl="1">
              <a:buNone/>
            </a:pPr>
            <a:r>
              <a:rPr lang="en-US" dirty="0"/>
              <a:t>II. Planned effort and time for activities exceeded.</a:t>
            </a:r>
          </a:p>
          <a:p>
            <a:pPr lvl="1">
              <a:buNone/>
            </a:pPr>
            <a:r>
              <a:rPr lang="en-US" dirty="0"/>
              <a:t>III. Project scope increases.</a:t>
            </a:r>
          </a:p>
          <a:p>
            <a:pPr lvl="1">
              <a:buNone/>
            </a:pPr>
            <a:r>
              <a:rPr lang="en-US" dirty="0"/>
              <a:t>IV. Time delays in getting changes to plans agreed.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Boundaries of Risk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524000"/>
            <a:ext cx="37338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/>
              <a:t>● </a:t>
            </a:r>
            <a:r>
              <a:rPr lang="en-US" u="sng" dirty="0"/>
              <a:t>Every plan </a:t>
            </a:r>
            <a:r>
              <a:rPr lang="en-US" dirty="0"/>
              <a:t>is based </a:t>
            </a:r>
            <a:r>
              <a:rPr lang="en-US" dirty="0" smtClean="0"/>
              <a:t>on </a:t>
            </a:r>
            <a:r>
              <a:rPr lang="en-US" u="sng" dirty="0" smtClean="0"/>
              <a:t>assumptions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/>
              <a:t>risk</a:t>
            </a:r>
          </a:p>
          <a:p>
            <a:pPr>
              <a:buNone/>
            </a:pPr>
            <a:r>
              <a:rPr lang="en-US" b="1" dirty="0" smtClean="0"/>
              <a:t>    management </a:t>
            </a:r>
            <a:r>
              <a:rPr lang="en-US" dirty="0"/>
              <a:t>tries to </a:t>
            </a:r>
            <a:r>
              <a:rPr lang="en-US" dirty="0" smtClean="0"/>
              <a:t>plan for </a:t>
            </a:r>
            <a:r>
              <a:rPr lang="en-US" dirty="0"/>
              <a:t>and control </a:t>
            </a:r>
            <a:r>
              <a:rPr lang="en-US" dirty="0" smtClean="0"/>
              <a:t>the situations </a:t>
            </a:r>
            <a:r>
              <a:rPr lang="en-US" dirty="0"/>
              <a:t>where </a:t>
            </a:r>
            <a:r>
              <a:rPr lang="en-US" dirty="0" smtClean="0"/>
              <a:t>those assumptions become incorrect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● </a:t>
            </a:r>
            <a:r>
              <a:rPr lang="en-US" b="1" dirty="0"/>
              <a:t>Risk planning </a:t>
            </a:r>
            <a:r>
              <a:rPr lang="en-US" dirty="0"/>
              <a:t>is carried </a:t>
            </a:r>
            <a:r>
              <a:rPr lang="en-US" dirty="0" smtClean="0"/>
              <a:t>out at </a:t>
            </a:r>
            <a:r>
              <a:rPr lang="en-US" dirty="0"/>
              <a:t>steps: </a:t>
            </a:r>
            <a:r>
              <a:rPr lang="en-US" u="sng" dirty="0"/>
              <a:t>3 &amp; 6</a:t>
            </a:r>
            <a:r>
              <a:rPr lang="en-US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1" y="1408004"/>
            <a:ext cx="4267200" cy="498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• </a:t>
            </a:r>
            <a:r>
              <a:rPr lang="en-US" b="1" dirty="0"/>
              <a:t>Project Risks: </a:t>
            </a:r>
            <a:r>
              <a:rPr lang="en-US" dirty="0"/>
              <a:t>are risks that could prevent the achievement </a:t>
            </a:r>
            <a:r>
              <a:rPr lang="en-US" dirty="0" smtClean="0"/>
              <a:t>of the </a:t>
            </a:r>
            <a:r>
              <a:rPr lang="en-US" dirty="0"/>
              <a:t>objectives given to the project manager and the </a:t>
            </a:r>
            <a:r>
              <a:rPr lang="en-US" dirty="0" smtClean="0"/>
              <a:t>project team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• These objectives are formulated toward achieving </a:t>
            </a:r>
            <a:r>
              <a:rPr lang="en-US" dirty="0" smtClean="0"/>
              <a:t>project success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b="1" dirty="0"/>
              <a:t>Project success factors:</a:t>
            </a:r>
          </a:p>
          <a:p>
            <a:pPr lvl="1">
              <a:buNone/>
            </a:pPr>
            <a:r>
              <a:rPr lang="en-US" dirty="0"/>
              <a:t>– On time.</a:t>
            </a:r>
          </a:p>
          <a:p>
            <a:pPr lvl="1">
              <a:buNone/>
            </a:pPr>
            <a:r>
              <a:rPr lang="en-US" dirty="0"/>
              <a:t>– Within budget.</a:t>
            </a:r>
          </a:p>
          <a:p>
            <a:pPr lvl="1">
              <a:buNone/>
            </a:pPr>
            <a:r>
              <a:rPr lang="en-US" dirty="0"/>
              <a:t>– Required functionality.</a:t>
            </a:r>
          </a:p>
          <a:p>
            <a:pPr lvl="1">
              <a:buNone/>
            </a:pPr>
            <a:r>
              <a:rPr lang="en-US" dirty="0"/>
              <a:t>– Quality.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b="1" dirty="0"/>
              <a:t>Project risks can be classified under these </a:t>
            </a:r>
            <a:r>
              <a:rPr lang="en-US" b="1" dirty="0" smtClean="0"/>
              <a:t>four categories</a:t>
            </a:r>
            <a:r>
              <a:rPr lang="en-US" b="1" dirty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Categories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A </a:t>
            </a:r>
            <a:r>
              <a:rPr lang="en-US" b="1" dirty="0"/>
              <a:t>different way to categorize risks:</a:t>
            </a:r>
          </a:p>
          <a:p>
            <a:pPr>
              <a:buNone/>
            </a:pPr>
            <a:r>
              <a:rPr lang="en-US" dirty="0"/>
              <a:t>• A </a:t>
            </a:r>
            <a:r>
              <a:rPr lang="en-US" dirty="0" err="1"/>
              <a:t>sociotechnical</a:t>
            </a:r>
            <a:r>
              <a:rPr lang="en-US" dirty="0"/>
              <a:t> model proposed by </a:t>
            </a:r>
            <a:r>
              <a:rPr lang="en-US" dirty="0" err="1"/>
              <a:t>Kalle</a:t>
            </a:r>
            <a:r>
              <a:rPr lang="en-US" dirty="0"/>
              <a:t> </a:t>
            </a:r>
            <a:r>
              <a:rPr lang="en-US" dirty="0" err="1"/>
              <a:t>Lyytinen</a:t>
            </a:r>
            <a:r>
              <a:rPr lang="en-US" dirty="0"/>
              <a:t> </a:t>
            </a:r>
            <a:r>
              <a:rPr lang="en-US" dirty="0" smtClean="0"/>
              <a:t>and his colleagues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04900" y="2282031"/>
            <a:ext cx="69342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Categories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• </a:t>
            </a:r>
            <a:r>
              <a:rPr lang="en-US" b="1" dirty="0"/>
              <a:t>Actors : </a:t>
            </a:r>
            <a:r>
              <a:rPr lang="en-US" dirty="0"/>
              <a:t>refers to all people involved in the development </a:t>
            </a:r>
            <a:r>
              <a:rPr lang="en-US" dirty="0" smtClean="0"/>
              <a:t>of the </a:t>
            </a:r>
            <a:r>
              <a:rPr lang="en-US" dirty="0"/>
              <a:t>application.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b="1" dirty="0"/>
              <a:t>Risk:</a:t>
            </a:r>
          </a:p>
          <a:p>
            <a:pPr lvl="1">
              <a:buNone/>
            </a:pPr>
            <a:r>
              <a:rPr lang="en-US" dirty="0"/>
              <a:t>• A high staff turnover, leads to expertise of value to </a:t>
            </a:r>
            <a:r>
              <a:rPr lang="en-US" dirty="0" smtClean="0"/>
              <a:t>the project </a:t>
            </a:r>
            <a:r>
              <a:rPr lang="en-US" dirty="0"/>
              <a:t>being lost.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b="1" dirty="0"/>
              <a:t>Technology: </a:t>
            </a:r>
            <a:r>
              <a:rPr lang="en-US" dirty="0"/>
              <a:t>encompasses both the technology:</a:t>
            </a:r>
          </a:p>
          <a:p>
            <a:pPr lvl="1">
              <a:buNone/>
            </a:pPr>
            <a:r>
              <a:rPr lang="en-US" dirty="0"/>
              <a:t>– Used to implement the application and</a:t>
            </a:r>
          </a:p>
          <a:p>
            <a:pPr lvl="1">
              <a:buNone/>
            </a:pPr>
            <a:r>
              <a:rPr lang="en-US" dirty="0"/>
              <a:t>– That embedded in the delivered products.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b="1" dirty="0"/>
              <a:t>Risk:</a:t>
            </a:r>
          </a:p>
          <a:p>
            <a:pPr lvl="1">
              <a:buNone/>
            </a:pPr>
            <a:r>
              <a:rPr lang="en-US" dirty="0"/>
              <a:t>– Relating to the appropriateness of the technology and</a:t>
            </a:r>
          </a:p>
          <a:p>
            <a:pPr lvl="1">
              <a:buNone/>
            </a:pPr>
            <a:r>
              <a:rPr lang="en-US" dirty="0"/>
              <a:t>– The possible faults in it.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1569</Words>
  <Application>Microsoft Office PowerPoint</Application>
  <PresentationFormat>On-screen Show (4:3)</PresentationFormat>
  <Paragraphs>171</Paragraphs>
  <Slides>29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Chapter 7: Risk Management </vt:lpstr>
      <vt:lpstr>Risk Definition</vt:lpstr>
      <vt:lpstr>Risk Key Elements</vt:lpstr>
      <vt:lpstr>Exercise</vt:lpstr>
      <vt:lpstr>Boundaries of Risk Management</vt:lpstr>
      <vt:lpstr>Risk Categories</vt:lpstr>
      <vt:lpstr>Risk Categories (cont’d)</vt:lpstr>
      <vt:lpstr>Slide 8</vt:lpstr>
      <vt:lpstr>Risk Categories (cont’d)</vt:lpstr>
      <vt:lpstr>Risk Categories (cont’d)</vt:lpstr>
      <vt:lpstr>Risk Framework</vt:lpstr>
      <vt:lpstr>Risk Identification</vt:lpstr>
      <vt:lpstr>Software Project Risk Checklist Example</vt:lpstr>
      <vt:lpstr>Risk Identification (cont’d)</vt:lpstr>
      <vt:lpstr>Risk Assessment (Risk analysis and prioritization)</vt:lpstr>
      <vt:lpstr>Risk Assessment (cont’d)</vt:lpstr>
      <vt:lpstr>Slide 17</vt:lpstr>
      <vt:lpstr>Probability chart </vt:lpstr>
      <vt:lpstr>Probability chart </vt:lpstr>
      <vt:lpstr>Risk Assessment (cont’d)</vt:lpstr>
      <vt:lpstr>Risk Exposure (RE)</vt:lpstr>
      <vt:lpstr>Risk Planning</vt:lpstr>
      <vt:lpstr>Risk Planning (cont’d)</vt:lpstr>
      <vt:lpstr>Risk Planning (cont’d)</vt:lpstr>
      <vt:lpstr>Risk Planning (cont’d)</vt:lpstr>
      <vt:lpstr>Risk Planning (cont’d)</vt:lpstr>
      <vt:lpstr>Risk Planning (cont’d)</vt:lpstr>
      <vt:lpstr>Risk Management</vt:lpstr>
      <vt:lpstr>Risk Management (cont’d)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Afnan Al-Bahily</cp:lastModifiedBy>
  <cp:revision>21</cp:revision>
  <dcterms:created xsi:type="dcterms:W3CDTF">2013-04-19T17:28:13Z</dcterms:created>
  <dcterms:modified xsi:type="dcterms:W3CDTF">2013-04-19T18:00:56Z</dcterms:modified>
</cp:coreProperties>
</file>