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8"/>
  </p:notesMasterIdLst>
  <p:sldIdLst>
    <p:sldId id="301" r:id="rId2"/>
    <p:sldId id="302" r:id="rId3"/>
    <p:sldId id="257" r:id="rId4"/>
    <p:sldId id="258" r:id="rId5"/>
    <p:sldId id="259" r:id="rId6"/>
    <p:sldId id="303" r:id="rId7"/>
    <p:sldId id="260" r:id="rId8"/>
    <p:sldId id="304" r:id="rId9"/>
    <p:sldId id="261" r:id="rId10"/>
    <p:sldId id="262" r:id="rId11"/>
    <p:sldId id="263" r:id="rId12"/>
    <p:sldId id="305" r:id="rId13"/>
    <p:sldId id="264" r:id="rId14"/>
    <p:sldId id="30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07" r:id="rId24"/>
    <p:sldId id="273" r:id="rId25"/>
    <p:sldId id="274" r:id="rId26"/>
    <p:sldId id="308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4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9D83-D210-844E-B2CF-390A4CAF7D11}" type="datetimeFigureOut">
              <a:rPr lang="en-US" smtClean="0"/>
              <a:t>4/1/12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3B77-3A43-994A-91BC-F1E519A149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0FD5-FCE3-B247-A261-35A19B1986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05538-0424-4174-BDD4-2EA80BC2C1F2}" type="datetimeFigureOut">
              <a:rPr lang="en-US" smtClean="0"/>
              <a:pPr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7C0456-E1C2-4444-8256-6B13A7AEB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r>
              <a:rPr lang="en-US" dirty="0" smtClean="0"/>
              <a:t> 6: </a:t>
            </a:r>
            <a:r>
              <a:rPr lang="en-US" smtClean="0"/>
              <a:t>Activity </a:t>
            </a:r>
            <a:r>
              <a:rPr lang="en-US" smtClean="0"/>
              <a:t>Planning –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46962"/>
            <a:ext cx="61722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NET481: Project Management</a:t>
            </a:r>
          </a:p>
          <a:p>
            <a:r>
              <a:rPr lang="en-US" sz="2400" dirty="0" smtClean="0"/>
              <a:t>                                          </a:t>
            </a:r>
            <a:r>
              <a:rPr lang="en-US" dirty="0" smtClean="0"/>
              <a:t>Afnan </a:t>
            </a:r>
            <a:r>
              <a:rPr lang="en-US" dirty="0" err="1" smtClean="0"/>
              <a:t>Albahli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Activity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724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Motivation.</a:t>
            </a:r>
            <a:endParaRPr lang="en-US" sz="2400" b="1" dirty="0" smtClean="0"/>
          </a:p>
          <a:p>
            <a:pPr lvl="1"/>
            <a:r>
              <a:rPr lang="en-US" sz="2400" dirty="0" smtClean="0"/>
              <a:t>Providing </a:t>
            </a:r>
            <a:r>
              <a:rPr lang="en-US" sz="2400" dirty="0" smtClean="0"/>
              <a:t>targets.</a:t>
            </a:r>
            <a:endParaRPr lang="en-US" sz="2400" dirty="0" smtClean="0"/>
          </a:p>
          <a:p>
            <a:pPr lvl="1"/>
            <a:r>
              <a:rPr lang="en-US" sz="2400" dirty="0" smtClean="0"/>
              <a:t>Measuring </a:t>
            </a:r>
            <a:r>
              <a:rPr lang="en-US" sz="2400" dirty="0"/>
              <a:t>achievements against targets is a good way of </a:t>
            </a:r>
            <a:r>
              <a:rPr lang="en-US" sz="2400" dirty="0" smtClean="0"/>
              <a:t>motivating staff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also useful to involve the staff in setting targets.</a:t>
            </a:r>
            <a:endParaRPr lang="en-US" sz="2400" dirty="0" smtClean="0"/>
          </a:p>
          <a:p>
            <a:r>
              <a:rPr lang="en-US" sz="2400" b="1" dirty="0" smtClean="0"/>
              <a:t>Coordination</a:t>
            </a:r>
            <a:r>
              <a:rPr lang="en-US" sz="2400" b="1" dirty="0"/>
              <a:t>.</a:t>
            </a:r>
            <a:endParaRPr lang="en-US" sz="2400" b="1" dirty="0" smtClean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do staff in different departments need to be available to </a:t>
            </a:r>
            <a:r>
              <a:rPr lang="en-US" sz="2400" dirty="0" smtClean="0"/>
              <a:t>work on </a:t>
            </a:r>
            <a:r>
              <a:rPr lang="en-US" sz="2400" dirty="0"/>
              <a:t>a particular project?</a:t>
            </a:r>
            <a:endParaRPr lang="en-US" sz="2400" dirty="0" smtClean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do staff need to be transferred between projects?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Versus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One </a:t>
            </a:r>
            <a:r>
              <a:rPr lang="en-US" b="1" dirty="0">
                <a:solidFill>
                  <a:schemeClr val="tx2"/>
                </a:solidFill>
              </a:rPr>
              <a:t>effective way of shortening project duration is: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Carrying out activities in parallel.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not possible 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undertake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activities at the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 time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 smtClean="0"/>
              <a:t>Precedence </a:t>
            </a:r>
            <a:r>
              <a:rPr lang="en-US" sz="2400" dirty="0"/>
              <a:t>requirements. (activities)</a:t>
            </a:r>
            <a:endParaRPr lang="en-US" sz="2400" dirty="0" smtClean="0"/>
          </a:p>
          <a:p>
            <a:pPr lvl="1"/>
            <a:r>
              <a:rPr lang="en-US" sz="2400" dirty="0" smtClean="0"/>
              <a:t>and </a:t>
            </a:r>
            <a:r>
              <a:rPr lang="en-US" sz="2400" dirty="0"/>
              <a:t>resources constraints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Versus </a:t>
            </a:r>
            <a:r>
              <a:rPr lang="en-US" dirty="0" smtClean="0"/>
              <a:t>Quality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7630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	If </a:t>
            </a:r>
            <a:r>
              <a:rPr lang="en-US" sz="2400" b="1" dirty="0" smtClean="0">
                <a:solidFill>
                  <a:schemeClr val="tx2"/>
                </a:solidFill>
              </a:rPr>
              <a:t>we try to relax precedence constraints it is up to us </a:t>
            </a:r>
            <a:r>
              <a:rPr lang="en-US" sz="2400" b="1" dirty="0" smtClean="0">
                <a:solidFill>
                  <a:schemeClr val="tx2"/>
                </a:solidFill>
              </a:rPr>
              <a:t>to take </a:t>
            </a:r>
            <a:r>
              <a:rPr lang="en-US" sz="2400" b="1" dirty="0" smtClean="0">
                <a:solidFill>
                  <a:schemeClr val="tx2"/>
                </a:solidFill>
              </a:rPr>
              <a:t>care of the potential effects on the product quality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.g. allow a coding activity to commence before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design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is completed.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09800"/>
            <a:ext cx="7662864" cy="4267200"/>
          </a:xfrm>
        </p:spPr>
        <p:txBody>
          <a:bodyPr>
            <a:normAutofit/>
          </a:bodyPr>
          <a:lstStyle/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None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an on-going process of refinement</a:t>
            </a: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Feasibility study and project start-up:</a:t>
            </a:r>
          </a:p>
          <a:p>
            <a:pPr lvl="1"/>
            <a:r>
              <a:rPr lang="en-US" sz="2200" dirty="0"/>
              <a:t>Estimate time and the risks of</a:t>
            </a:r>
            <a:endParaRPr lang="en-US" sz="2200" dirty="0" smtClean="0"/>
          </a:p>
          <a:p>
            <a:pPr lvl="2"/>
            <a:r>
              <a:rPr lang="en-US" sz="2200" dirty="0" smtClean="0"/>
              <a:t>not </a:t>
            </a:r>
            <a:r>
              <a:rPr lang="en-US" sz="2200" dirty="0"/>
              <a:t>achieving the target</a:t>
            </a:r>
            <a:endParaRPr lang="en-US" sz="2200" dirty="0" smtClean="0"/>
          </a:p>
          <a:p>
            <a:pPr lvl="2"/>
            <a:r>
              <a:rPr lang="en-US" sz="2200" dirty="0" smtClean="0"/>
              <a:t>nor </a:t>
            </a:r>
            <a:r>
              <a:rPr lang="en-US" sz="2200" dirty="0"/>
              <a:t>keeping it within budget</a:t>
            </a: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the feasibility study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en-US" sz="2200" dirty="0" smtClean="0"/>
              <a:t>Produce activity plans for ensuring</a:t>
            </a:r>
            <a:endParaRPr lang="en-US" sz="2200" dirty="0" smtClean="0"/>
          </a:p>
          <a:p>
            <a:pPr lvl="2"/>
            <a:r>
              <a:rPr lang="en-US" sz="2200" dirty="0" smtClean="0"/>
              <a:t>resource </a:t>
            </a:r>
            <a:r>
              <a:rPr lang="en-US" sz="2200" dirty="0" smtClean="0"/>
              <a:t>availability and</a:t>
            </a:r>
            <a:endParaRPr lang="en-US" sz="2200" dirty="0" smtClean="0"/>
          </a:p>
          <a:p>
            <a:pPr lvl="2"/>
            <a:r>
              <a:rPr lang="en-US" sz="2200" dirty="0" smtClean="0"/>
              <a:t>cash </a:t>
            </a:r>
            <a:r>
              <a:rPr lang="en-US" sz="2200" dirty="0" smtClean="0"/>
              <a:t>flow control.</a:t>
            </a:r>
            <a:endParaRPr lang="en-US" sz="2200" dirty="0" smtClean="0"/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 dirty="0" smtClean="0"/>
              <a:t>Plan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Throughout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whole project: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need to monitor the project and</a:t>
            </a:r>
          </a:p>
          <a:p>
            <a:pPr lvl="1"/>
            <a:r>
              <a:rPr lang="en-US" sz="2400" dirty="0" smtClean="0"/>
              <a:t>revise </a:t>
            </a:r>
            <a:r>
              <a:rPr lang="en-US" sz="2400" dirty="0"/>
              <a:t>our plan, if there is any drift that prevents the project </a:t>
            </a:r>
            <a:r>
              <a:rPr lang="en-US" sz="2400" dirty="0" smtClean="0"/>
              <a:t>from being </a:t>
            </a:r>
            <a:r>
              <a:rPr lang="en-US" sz="2400" dirty="0"/>
              <a:t>completed on time and within budget.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57400"/>
            <a:ext cx="7662864" cy="39798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Creating a project schedule comprises </a:t>
            </a:r>
            <a:r>
              <a:rPr lang="en-US" sz="2400" b="1" u="sng" dirty="0"/>
              <a:t>four </a:t>
            </a:r>
            <a:r>
              <a:rPr lang="en-US" sz="2400" b="1" dirty="0"/>
              <a:t>steps:</a:t>
            </a:r>
            <a:endParaRPr lang="en-US" sz="2400" b="1" dirty="0" smtClean="0"/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1: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/>
              <a:t>Decide what activities to be carried.</a:t>
            </a:r>
          </a:p>
          <a:p>
            <a:pPr lvl="1"/>
            <a:r>
              <a:rPr lang="en-US" sz="2200" dirty="0" smtClean="0"/>
              <a:t>In what order.</a:t>
            </a:r>
          </a:p>
          <a:p>
            <a:pPr lvl="1"/>
            <a:r>
              <a:rPr lang="en-US" sz="2200" dirty="0" smtClean="0"/>
              <a:t>Based on that, we construct an ideal activity plan.</a:t>
            </a:r>
          </a:p>
          <a:p>
            <a:pPr lvl="1"/>
            <a:r>
              <a:rPr lang="en-US" sz="2200" dirty="0" smtClean="0"/>
              <a:t>An ideal activity plan is a plan where there are no constraints on the resources.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763000" cy="4419600"/>
          </a:xfrm>
        </p:spPr>
        <p:txBody>
          <a:bodyPr>
            <a:normAutofit/>
          </a:bodyPr>
          <a:lstStyle/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2: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/>
              <a:t>Activity </a:t>
            </a:r>
            <a:r>
              <a:rPr lang="en-US" sz="2200" dirty="0"/>
              <a:t>risk analysis.</a:t>
            </a:r>
            <a:endParaRPr lang="en-US" sz="2200" dirty="0" smtClean="0"/>
          </a:p>
          <a:p>
            <a:pPr lvl="1"/>
            <a:r>
              <a:rPr lang="en-US" sz="2200" dirty="0" smtClean="0"/>
              <a:t>This </a:t>
            </a:r>
            <a:r>
              <a:rPr lang="en-US" sz="2200" dirty="0"/>
              <a:t>might suggest alterations to the ideal activity plan </a:t>
            </a:r>
            <a:r>
              <a:rPr lang="en-US" sz="2200" dirty="0" smtClean="0"/>
              <a:t>and implications </a:t>
            </a:r>
            <a:r>
              <a:rPr lang="en-US" sz="2200" dirty="0"/>
              <a:t>on resource allocation</a:t>
            </a:r>
            <a:r>
              <a:rPr lang="en-US" sz="2200" dirty="0" smtClean="0"/>
              <a:t>.</a:t>
            </a: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Step 3: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/>
              <a:t>Resource </a:t>
            </a:r>
            <a:r>
              <a:rPr lang="en-US" sz="2200" dirty="0" smtClean="0"/>
              <a:t>allocation.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 smtClean="0"/>
              <a:t>availability of resources may place constraints </a:t>
            </a:r>
            <a:r>
              <a:rPr lang="en-US" sz="2200" dirty="0" smtClean="0"/>
              <a:t>on when </a:t>
            </a:r>
            <a:r>
              <a:rPr lang="en-US" sz="2200" dirty="0" smtClean="0"/>
              <a:t>certain activities can be carried out.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 smtClean="0"/>
              <a:t>ideal plan might need to be adapted accordingly.</a:t>
            </a:r>
            <a:endParaRPr lang="en-US" sz="2200" dirty="0" smtClean="0"/>
          </a:p>
          <a:p>
            <a:pPr lvl="1"/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4: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/>
              <a:t>Schedule </a:t>
            </a:r>
            <a:r>
              <a:rPr lang="en-US" sz="2200" dirty="0"/>
              <a:t>production which contains:</a:t>
            </a:r>
            <a:endParaRPr lang="en-US" sz="2200" dirty="0" smtClean="0"/>
          </a:p>
          <a:p>
            <a:pPr lvl="2"/>
            <a:r>
              <a:rPr lang="en-US" sz="2200" dirty="0" smtClean="0"/>
              <a:t>Start </a:t>
            </a:r>
            <a:r>
              <a:rPr lang="en-US" sz="2200" dirty="0"/>
              <a:t>date for each activity.</a:t>
            </a:r>
            <a:endParaRPr lang="en-US" sz="2200" dirty="0" smtClean="0"/>
          </a:p>
          <a:p>
            <a:pPr lvl="2"/>
            <a:r>
              <a:rPr lang="en-US" sz="2200" dirty="0" smtClean="0"/>
              <a:t>End </a:t>
            </a:r>
            <a:r>
              <a:rPr lang="en-US" sz="2200" dirty="0"/>
              <a:t>date for each activity.</a:t>
            </a:r>
            <a:endParaRPr lang="en-US" sz="2200" dirty="0" smtClean="0"/>
          </a:p>
          <a:p>
            <a:pPr lvl="2"/>
            <a:r>
              <a:rPr lang="en-US" sz="2200" dirty="0" smtClean="0"/>
              <a:t>Resource </a:t>
            </a:r>
            <a:r>
              <a:rPr lang="en-US" sz="2200" dirty="0"/>
              <a:t>requirement statement for each activity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Versus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610600" cy="4114800"/>
          </a:xfrm>
        </p:spPr>
        <p:txBody>
          <a:bodyPr>
            <a:normAutofit fontScale="92500" lnSpcReduction="10000"/>
          </a:bodyPr>
          <a:lstStyle/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378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378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project:</a:t>
            </a:r>
            <a:endParaRPr lang="en-US" sz="2378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378" dirty="0" smtClean="0"/>
              <a:t>is composed of a number of related activities.</a:t>
            </a:r>
          </a:p>
          <a:p>
            <a:pPr lvl="1"/>
            <a:r>
              <a:rPr lang="en-US" sz="2378" dirty="0" smtClean="0"/>
              <a:t>may start when at least one of its activities is ready </a:t>
            </a:r>
            <a:r>
              <a:rPr lang="en-US" sz="2378" dirty="0" smtClean="0"/>
              <a:t>to start</a:t>
            </a:r>
            <a:r>
              <a:rPr lang="en-US" sz="2378" dirty="0" smtClean="0"/>
              <a:t>.</a:t>
            </a:r>
            <a:endParaRPr lang="en-US" sz="2378" dirty="0" smtClean="0"/>
          </a:p>
          <a:p>
            <a:pPr lvl="1"/>
            <a:r>
              <a:rPr lang="en-US" sz="2378" dirty="0" smtClean="0"/>
              <a:t>will be completed when all of its activities have been </a:t>
            </a:r>
            <a:r>
              <a:rPr lang="en-US" sz="2378" dirty="0" smtClean="0"/>
              <a:t>completed.</a:t>
            </a:r>
          </a:p>
          <a:p>
            <a:pPr marL="342900" lvl="8" indent="-342900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378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activity:</a:t>
            </a:r>
            <a:endParaRPr lang="en-US" sz="2378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378" dirty="0" smtClean="0"/>
              <a:t>must </a:t>
            </a:r>
            <a:r>
              <a:rPr lang="en-US" sz="2378" dirty="0" smtClean="0"/>
              <a:t>have a clear start and a clear stop</a:t>
            </a:r>
            <a:endParaRPr lang="en-US" sz="2378" dirty="0" smtClean="0"/>
          </a:p>
          <a:p>
            <a:pPr lvl="1"/>
            <a:r>
              <a:rPr lang="en-US" sz="2378" dirty="0" smtClean="0"/>
              <a:t>resources </a:t>
            </a:r>
            <a:r>
              <a:rPr lang="en-US" sz="2378" dirty="0" smtClean="0"/>
              <a:t>must be for</a:t>
            </a:r>
            <a:r>
              <a:rPr lang="en-US" sz="2378" dirty="0" smtClean="0"/>
              <a:t> exactable.</a:t>
            </a:r>
          </a:p>
          <a:p>
            <a:pPr lvl="1"/>
            <a:r>
              <a:rPr lang="en-US" sz="2378" dirty="0" smtClean="0"/>
              <a:t>should </a:t>
            </a:r>
            <a:r>
              <a:rPr lang="en-US" sz="2378" dirty="0" smtClean="0"/>
              <a:t>have a duration that can be forecasted.</a:t>
            </a:r>
            <a:endParaRPr lang="en-US" sz="2378" dirty="0" smtClean="0"/>
          </a:p>
          <a:p>
            <a:pPr lvl="1"/>
            <a:r>
              <a:rPr lang="en-US" sz="2378" dirty="0" smtClean="0"/>
              <a:t>may </a:t>
            </a:r>
            <a:r>
              <a:rPr lang="en-US" sz="2378" dirty="0" smtClean="0"/>
              <a:t>require that other activities be completed </a:t>
            </a:r>
            <a:r>
              <a:rPr lang="en-US" sz="2378" dirty="0" smtClean="0"/>
              <a:t>before they </a:t>
            </a:r>
            <a:r>
              <a:rPr lang="en-US" sz="2378" dirty="0" smtClean="0"/>
              <a:t>can begin.</a:t>
            </a:r>
          </a:p>
          <a:p>
            <a:pPr lvl="1"/>
            <a:endParaRPr lang="en-US" sz="2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8099425" cy="3267169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There </a:t>
            </a:r>
            <a:r>
              <a:rPr lang="en-US" sz="2400" b="1" dirty="0"/>
              <a:t>are three approaches to identify </a:t>
            </a:r>
            <a:r>
              <a:rPr lang="en-US" sz="2400" b="1" dirty="0" smtClean="0"/>
              <a:t>the activities </a:t>
            </a:r>
            <a:r>
              <a:rPr lang="en-US" sz="2400" b="1" dirty="0"/>
              <a:t>or </a:t>
            </a:r>
            <a:r>
              <a:rPr lang="en-US" sz="2400" b="1" dirty="0" smtClean="0"/>
              <a:t>tasks that </a:t>
            </a:r>
            <a:r>
              <a:rPr lang="en-US" sz="2400" b="1" dirty="0"/>
              <a:t>will make up the project:</a:t>
            </a:r>
            <a:endParaRPr lang="en-US" sz="2400" b="1" dirty="0" smtClean="0"/>
          </a:p>
          <a:p>
            <a:pPr marL="342900" lvl="8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activity-based approach.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8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product-based approach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8" indent="-342900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hybrid-based approach.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Produce </a:t>
            </a:r>
            <a:r>
              <a:rPr lang="en-US" sz="2400" b="1" dirty="0" smtClean="0"/>
              <a:t>an activity plan for a project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Estimate </a:t>
            </a:r>
            <a:r>
              <a:rPr lang="en-US" sz="2400" b="1" dirty="0" smtClean="0"/>
              <a:t>the overall duration of a project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Be </a:t>
            </a:r>
            <a:r>
              <a:rPr lang="en-US" sz="2400" b="1" dirty="0" smtClean="0"/>
              <a:t>able to use different scheduling techniques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Determine </a:t>
            </a:r>
            <a:r>
              <a:rPr lang="en-US" sz="2400" b="1" dirty="0" smtClean="0"/>
              <a:t>the critical path and critical activities for a project.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activity-based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	The </a:t>
            </a:r>
            <a:r>
              <a:rPr lang="en-US" sz="2400" b="1" dirty="0"/>
              <a:t>activity based approach </a:t>
            </a:r>
            <a:r>
              <a:rPr lang="en-US" sz="2400" dirty="0"/>
              <a:t>consists of creating a list of </a:t>
            </a:r>
            <a:r>
              <a:rPr lang="en-US" sz="2400" dirty="0" smtClean="0"/>
              <a:t>all activities </a:t>
            </a:r>
            <a:r>
              <a:rPr lang="en-US" sz="2400" dirty="0"/>
              <a:t>that the project is thought to involve. How</a:t>
            </a:r>
            <a:r>
              <a:rPr lang="en-US" sz="2400" dirty="0" smtClean="0"/>
              <a:t>?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200" dirty="0" smtClean="0"/>
              <a:t>Brainstorming </a:t>
            </a:r>
            <a:r>
              <a:rPr lang="en-US" sz="2200" dirty="0" smtClean="0"/>
              <a:t>session involving the whole project team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analysis of similar past projects.</a:t>
            </a:r>
            <a:endParaRPr lang="en-US" sz="2200" dirty="0" smtClean="0"/>
          </a:p>
          <a:p>
            <a:pPr lvl="1"/>
            <a:r>
              <a:rPr lang="en-US" sz="2200" dirty="0" smtClean="0"/>
              <a:t>One </a:t>
            </a:r>
            <a:r>
              <a:rPr lang="en-US" sz="2200" dirty="0"/>
              <a:t>useful way is to divide you projects into stages </a:t>
            </a:r>
            <a:r>
              <a:rPr lang="en-US" sz="2200" dirty="0" smtClean="0"/>
              <a:t>and </a:t>
            </a:r>
            <a:r>
              <a:rPr lang="en-US" sz="2200" dirty="0" smtClean="0"/>
              <a:t>think </a:t>
            </a:r>
            <a:r>
              <a:rPr lang="en-US" sz="2200" dirty="0"/>
              <a:t>what activities might be required at each stage.</a:t>
            </a:r>
            <a:endParaRPr lang="en-US" sz="2200" dirty="0" smtClean="0"/>
          </a:p>
          <a:p>
            <a:pPr>
              <a:buNone/>
            </a:pPr>
            <a:r>
              <a:rPr lang="en-US" dirty="0" smtClean="0"/>
              <a:t>On </a:t>
            </a:r>
            <a:r>
              <a:rPr lang="en-US" dirty="0"/>
              <a:t>way of creating the activity or task list is to create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i="1" dirty="0" smtClean="0"/>
              <a:t>WBS </a:t>
            </a:r>
            <a:r>
              <a:rPr lang="en-US" dirty="0" smtClean="0"/>
              <a:t>(</a:t>
            </a:r>
            <a:r>
              <a:rPr lang="en-US" b="1" dirty="0" smtClean="0"/>
              <a:t>Work </a:t>
            </a:r>
            <a:r>
              <a:rPr lang="en-US" b="1" dirty="0"/>
              <a:t>Breakdown Structure).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activity-based approach (cont’d)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208803"/>
            <a:ext cx="8534400" cy="409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activity-based approach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1999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 </a:t>
            </a:r>
            <a:r>
              <a:rPr lang="en-US" sz="2400" b="1" dirty="0"/>
              <a:t>WBS we:</a:t>
            </a:r>
            <a:endParaRPr lang="en-US" sz="2400" b="1" dirty="0" smtClean="0"/>
          </a:p>
          <a:p>
            <a:pPr lvl="1"/>
            <a:r>
              <a:rPr lang="en-US" sz="2400" dirty="0" smtClean="0"/>
              <a:t>Identify </a:t>
            </a:r>
            <a:r>
              <a:rPr lang="en-US" sz="2400" dirty="0"/>
              <a:t>the main (high level) tasks (activities) required to</a:t>
            </a:r>
          </a:p>
          <a:p>
            <a:pPr lvl="1">
              <a:buNone/>
            </a:pPr>
            <a:r>
              <a:rPr lang="en-US" sz="2400" dirty="0"/>
              <a:t>complete a project.</a:t>
            </a:r>
            <a:endParaRPr lang="en-US" sz="2400" dirty="0" smtClean="0"/>
          </a:p>
          <a:p>
            <a:pPr lvl="1"/>
            <a:r>
              <a:rPr lang="en-US" sz="2400" dirty="0" smtClean="0"/>
              <a:t>Then break each of these down into a set of lower-level tasks.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activity-based approach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8404226" cy="3751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When </a:t>
            </a:r>
            <a:r>
              <a:rPr lang="en-US" sz="2400" b="1" dirty="0"/>
              <a:t>preparing the WBS:</a:t>
            </a:r>
            <a:endParaRPr lang="en-US" sz="2400" b="1" dirty="0" smtClean="0"/>
          </a:p>
          <a:p>
            <a:pPr lvl="1"/>
            <a:r>
              <a:rPr lang="en-US" sz="2200" dirty="0" smtClean="0"/>
              <a:t>Too </a:t>
            </a:r>
            <a:r>
              <a:rPr lang="en-US" sz="2200" dirty="0"/>
              <a:t>great depth should be avoided. </a:t>
            </a:r>
            <a:r>
              <a:rPr lang="en-US" sz="2200" b="1" dirty="0"/>
              <a:t>Why</a:t>
            </a:r>
            <a:r>
              <a:rPr lang="en-US" sz="2200" dirty="0"/>
              <a:t>?</a:t>
            </a:r>
            <a:endParaRPr lang="en-US" sz="2200" dirty="0" smtClean="0"/>
          </a:p>
          <a:p>
            <a:pPr lvl="2"/>
            <a:r>
              <a:rPr lang="en-US" sz="2200" dirty="0" smtClean="0"/>
              <a:t>Will </a:t>
            </a:r>
            <a:r>
              <a:rPr lang="en-US" sz="2200" dirty="0"/>
              <a:t>result in a large number of tasks that will need </a:t>
            </a:r>
            <a:r>
              <a:rPr lang="en-US" sz="2200" dirty="0" smtClean="0"/>
              <a:t>to be managed</a:t>
            </a:r>
            <a:r>
              <a:rPr lang="en-US" sz="2200" dirty="0"/>
              <a:t>.</a:t>
            </a:r>
            <a:endParaRPr lang="en-US" sz="2200" dirty="0" smtClean="0"/>
          </a:p>
          <a:p>
            <a:pPr lvl="1"/>
            <a:r>
              <a:rPr lang="en-US" sz="2200" dirty="0" smtClean="0"/>
              <a:t>Too </a:t>
            </a:r>
            <a:r>
              <a:rPr lang="en-US" sz="2200" dirty="0"/>
              <a:t>shallow structure should be avoided. </a:t>
            </a:r>
            <a:r>
              <a:rPr lang="en-US" sz="2200" b="1" dirty="0"/>
              <a:t>Why</a:t>
            </a:r>
            <a:r>
              <a:rPr lang="en-US" sz="2200" dirty="0"/>
              <a:t>?</a:t>
            </a:r>
            <a:endParaRPr lang="en-US" sz="2200" dirty="0" smtClean="0"/>
          </a:p>
          <a:p>
            <a:pPr lvl="2"/>
            <a:r>
              <a:rPr lang="en-US" sz="2200" dirty="0" smtClean="0"/>
              <a:t>This </a:t>
            </a:r>
            <a:r>
              <a:rPr lang="en-US" sz="2200" dirty="0"/>
              <a:t>will provide insufficient detail for project control.</a:t>
            </a:r>
            <a:endParaRPr lang="en-US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activity-based approach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981200"/>
            <a:ext cx="8762999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/>
              <a:t>Advantages (WBS)</a:t>
            </a:r>
            <a:endParaRPr lang="en-US" sz="2400" b="1" dirty="0" smtClean="0"/>
          </a:p>
          <a:p>
            <a:pPr lvl="1"/>
            <a:r>
              <a:rPr lang="en-US" sz="2200" dirty="0" smtClean="0"/>
              <a:t>More </a:t>
            </a:r>
            <a:r>
              <a:rPr lang="en-US" sz="2200" dirty="0"/>
              <a:t>likely to obtain a task catalogue that is:</a:t>
            </a:r>
            <a:endParaRPr lang="en-US" sz="2200" dirty="0" smtClean="0"/>
          </a:p>
          <a:p>
            <a:pPr lvl="2"/>
            <a:r>
              <a:rPr lang="en-US" sz="2200" dirty="0" smtClean="0"/>
              <a:t>Complete </a:t>
            </a:r>
            <a:r>
              <a:rPr lang="en-US" sz="2200" dirty="0"/>
              <a:t>and</a:t>
            </a:r>
            <a:endParaRPr lang="en-US" sz="2200" dirty="0" smtClean="0"/>
          </a:p>
          <a:p>
            <a:pPr lvl="2"/>
            <a:r>
              <a:rPr lang="en-US" sz="2200" dirty="0" smtClean="0"/>
              <a:t>Composed </a:t>
            </a:r>
            <a:r>
              <a:rPr lang="en-US" sz="2200" dirty="0"/>
              <a:t>of non-overlapping tasks</a:t>
            </a:r>
            <a:endParaRPr lang="en-US" sz="2200" dirty="0" smtClean="0"/>
          </a:p>
          <a:p>
            <a:pPr lvl="1"/>
            <a:r>
              <a:rPr lang="en-US" sz="2200" dirty="0" smtClean="0"/>
              <a:t>WBS </a:t>
            </a:r>
            <a:r>
              <a:rPr lang="en-US" sz="2200" dirty="0"/>
              <a:t>represents a structure that can be refined as </a:t>
            </a:r>
            <a:r>
              <a:rPr lang="en-US" sz="2200" dirty="0" smtClean="0"/>
              <a:t>the project </a:t>
            </a:r>
            <a:r>
              <a:rPr lang="en-US" sz="2200" dirty="0"/>
              <a:t>proceeds</a:t>
            </a:r>
            <a:r>
              <a:rPr lang="en-US" sz="2200" dirty="0" smtClean="0"/>
              <a:t>.</a:t>
            </a:r>
          </a:p>
          <a:p>
            <a:pPr lvl="2"/>
            <a:r>
              <a:rPr lang="en-US" sz="2200" dirty="0" smtClean="0"/>
              <a:t> Early </a:t>
            </a:r>
            <a:r>
              <a:rPr lang="en-US" sz="2200" dirty="0" smtClean="0"/>
              <a:t>in the project, It can start shallow.</a:t>
            </a:r>
            <a:endParaRPr lang="en-US" sz="2200" dirty="0" smtClean="0"/>
          </a:p>
          <a:p>
            <a:pPr lvl="2"/>
            <a:r>
              <a:rPr lang="en-US" sz="2200" dirty="0" smtClean="0"/>
              <a:t>Developed as information becomes available e.g. </a:t>
            </a:r>
            <a:r>
              <a:rPr lang="en-US" sz="2200" dirty="0" smtClean="0"/>
              <a:t>during project analysis and specification phases. </a:t>
            </a:r>
            <a:endParaRPr lang="en-US" sz="2200" dirty="0" smtClean="0"/>
          </a:p>
          <a:p>
            <a:pPr>
              <a:buNone/>
            </a:pPr>
            <a:r>
              <a:rPr lang="en-US" dirty="0" smtClean="0"/>
              <a:t>	Once </a:t>
            </a:r>
            <a:r>
              <a:rPr lang="en-US" dirty="0" smtClean="0"/>
              <a:t>the project activities have been identified (</a:t>
            </a:r>
            <a:r>
              <a:rPr lang="en-US" dirty="0" smtClean="0"/>
              <a:t>whether using </a:t>
            </a:r>
            <a:r>
              <a:rPr lang="en-US" dirty="0" smtClean="0"/>
              <a:t>the WBS or not) they will need to be sequenced.</a:t>
            </a:r>
          </a:p>
          <a:p>
            <a:pPr lvl="2"/>
            <a:endParaRPr lang="en-US" sz="2200" dirty="0" smtClean="0"/>
          </a:p>
          <a:p>
            <a:pPr lvl="1"/>
            <a:endParaRPr lang="en-US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8458199" cy="4572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None/>
            </a:pPr>
            <a:r>
              <a:rPr lang="en-US" sz="2824" dirty="0" smtClean="0"/>
              <a:t>	</a:t>
            </a:r>
          </a:p>
          <a:p>
            <a:pPr>
              <a:spcBef>
                <a:spcPts val="80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It </a:t>
            </a:r>
            <a:r>
              <a:rPr lang="en-US" sz="2400" dirty="0"/>
              <a:t>consists of producing a </a:t>
            </a:r>
            <a:r>
              <a:rPr lang="en-US" sz="2400" b="1" dirty="0"/>
              <a:t>product breakdown structure PBS</a:t>
            </a:r>
            <a:r>
              <a:rPr lang="en-US" sz="2400" b="1" dirty="0" smtClean="0"/>
              <a:t>, </a:t>
            </a:r>
            <a:r>
              <a:rPr lang="en-US" sz="2400" dirty="0" smtClean="0"/>
              <a:t>and </a:t>
            </a:r>
            <a:r>
              <a:rPr lang="en-US" sz="2400" b="1" dirty="0"/>
              <a:t>a product flow diagram PFD</a:t>
            </a:r>
            <a:r>
              <a:rPr lang="en-US" sz="2400" b="1" dirty="0" smtClean="0"/>
              <a:t>.</a:t>
            </a:r>
          </a:p>
          <a:p>
            <a:pPr>
              <a:spcBef>
                <a:spcPts val="800"/>
              </a:spcBef>
              <a:buNone/>
            </a:pPr>
            <a:endParaRPr lang="en-US" b="1" dirty="0" smtClean="0"/>
          </a:p>
          <a:p>
            <a:pPr lvl="1"/>
            <a:r>
              <a:rPr lang="en-US" sz="2200" b="1" dirty="0" smtClean="0"/>
              <a:t>Product </a:t>
            </a:r>
            <a:r>
              <a:rPr lang="en-US" sz="2200" b="1" dirty="0"/>
              <a:t>Breakdown Structure (PBS)</a:t>
            </a:r>
            <a:endParaRPr lang="en-US" sz="2200" b="1" dirty="0" smtClean="0"/>
          </a:p>
          <a:p>
            <a:pPr lvl="2"/>
            <a:r>
              <a:rPr lang="en-US" sz="2200" dirty="0" smtClean="0"/>
              <a:t>To </a:t>
            </a:r>
            <a:r>
              <a:rPr lang="en-US" sz="2200" dirty="0"/>
              <a:t>show how a system can be broken down into </a:t>
            </a:r>
            <a:r>
              <a:rPr lang="en-US" sz="2200" dirty="0" smtClean="0"/>
              <a:t>different products </a:t>
            </a:r>
            <a:r>
              <a:rPr lang="en-US" sz="2200" dirty="0"/>
              <a:t>for development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lvl="2"/>
            <a:r>
              <a:rPr lang="en-US" sz="2200" dirty="0" smtClean="0"/>
              <a:t>Advantage: It is less likely to </a:t>
            </a:r>
            <a:r>
              <a:rPr lang="en-US" sz="2200" dirty="0"/>
              <a:t>omit a product</a:t>
            </a:r>
            <a:r>
              <a:rPr lang="en-US" sz="2200" dirty="0" smtClean="0"/>
              <a:t>.</a:t>
            </a:r>
          </a:p>
          <a:p>
            <a:pPr lvl="2"/>
            <a:endParaRPr lang="en-US" sz="2588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product-based </a:t>
            </a:r>
            <a:r>
              <a:rPr lang="en-US" dirty="0" smtClean="0"/>
              <a:t>approach 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8458199" cy="4572000"/>
          </a:xfrm>
        </p:spPr>
        <p:txBody>
          <a:bodyPr>
            <a:normAutofit/>
          </a:bodyPr>
          <a:lstStyle/>
          <a:p>
            <a:pPr lvl="1"/>
            <a:endParaRPr lang="en-US" sz="2200" dirty="0" smtClean="0"/>
          </a:p>
          <a:p>
            <a:pPr lvl="1"/>
            <a:r>
              <a:rPr lang="en-US" sz="2200" b="1" dirty="0" smtClean="0"/>
              <a:t>Product </a:t>
            </a:r>
            <a:r>
              <a:rPr lang="en-US" sz="2200" b="1" dirty="0" smtClean="0"/>
              <a:t>Flow Diagram (PFD)</a:t>
            </a:r>
          </a:p>
          <a:p>
            <a:pPr lvl="2"/>
            <a:r>
              <a:rPr lang="en-US" sz="2200" dirty="0" smtClean="0"/>
              <a:t>Indicates for each product, which products are required as ‘inputs’.</a:t>
            </a:r>
          </a:p>
          <a:p>
            <a:pPr lvl="2"/>
            <a:r>
              <a:rPr lang="en-US" sz="2200" dirty="0" smtClean="0"/>
              <a:t>Advantage: It is easily transformed into an ordered list of activities. How?</a:t>
            </a:r>
          </a:p>
          <a:p>
            <a:pPr lvl="3"/>
            <a:r>
              <a:rPr lang="en-US" sz="2200" dirty="0" smtClean="0"/>
              <a:t>By identifying the transformations that turn some products into others.</a:t>
            </a:r>
          </a:p>
          <a:p>
            <a:pPr lvl="2"/>
            <a:endParaRPr lang="en-US" sz="2588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PBS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66111" y="2438400"/>
            <a:ext cx="733404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PFD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3400" y="2438400"/>
            <a:ext cx="7664309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hybrid-based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A </a:t>
            </a:r>
            <a:r>
              <a:rPr lang="en-US" sz="2200" dirty="0"/>
              <a:t>mix of the activity-based approach and the </a:t>
            </a:r>
            <a:r>
              <a:rPr lang="en-US" sz="2200" dirty="0" smtClean="0"/>
              <a:t>product-based approach</a:t>
            </a:r>
            <a:r>
              <a:rPr lang="en-US" sz="2200" dirty="0"/>
              <a:t>.</a:t>
            </a:r>
            <a:endParaRPr lang="en-US" sz="2200" dirty="0" smtClean="0"/>
          </a:p>
          <a:p>
            <a:pPr lvl="1"/>
            <a:r>
              <a:rPr lang="en-US" sz="2200" dirty="0" smtClean="0"/>
              <a:t>Most </a:t>
            </a:r>
            <a:r>
              <a:rPr lang="en-US" sz="2200" dirty="0"/>
              <a:t>commonly used approach.</a:t>
            </a:r>
            <a:endParaRPr lang="en-US" sz="2200" dirty="0"/>
          </a:p>
          <a:p>
            <a:pPr>
              <a:buNone/>
            </a:pPr>
            <a:r>
              <a:rPr lang="en-US" b="1" dirty="0"/>
              <a:t>The “</a:t>
            </a:r>
            <a:r>
              <a:rPr lang="en-US" b="1" i="1" dirty="0"/>
              <a:t>WBS” in the hybrid approach is based on:</a:t>
            </a:r>
            <a:endParaRPr lang="en-US" b="1" i="1" dirty="0" smtClean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list of the deliverable products of the project; and</a:t>
            </a:r>
            <a:endParaRPr lang="en-US" sz="2200" dirty="0" smtClean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list of activities </a:t>
            </a:r>
            <a:r>
              <a:rPr lang="en-US" sz="2200" dirty="0" smtClean="0"/>
              <a:t>for</a:t>
            </a:r>
            <a:r>
              <a:rPr lang="en-US" sz="2200" dirty="0"/>
              <a:t> producing each product.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86000"/>
            <a:ext cx="7662864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A detailed plan for a project should include:</a:t>
            </a:r>
            <a:endParaRPr lang="en-US" sz="2400" b="1" dirty="0" smtClean="0"/>
          </a:p>
          <a:p>
            <a:r>
              <a:rPr lang="en-US" sz="2400" b="1" dirty="0" smtClean="0"/>
              <a:t>Estimate </a:t>
            </a:r>
            <a:r>
              <a:rPr lang="en-US" sz="2400" b="1" dirty="0"/>
              <a:t>of effort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the project as a whole.</a:t>
            </a:r>
            <a:endParaRPr lang="en-US" sz="24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activity.</a:t>
            </a:r>
            <a:endParaRPr lang="en-US" sz="2400" dirty="0" smtClean="0"/>
          </a:p>
          <a:p>
            <a:r>
              <a:rPr lang="en-US" sz="2400" b="1" dirty="0" smtClean="0"/>
              <a:t>Estimate </a:t>
            </a:r>
            <a:r>
              <a:rPr lang="en-US" sz="2400" b="1" dirty="0"/>
              <a:t>of schedule.</a:t>
            </a:r>
            <a:endParaRPr lang="en-US" sz="2400" b="1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the project as a whole.</a:t>
            </a:r>
            <a:endParaRPr lang="en-US" sz="24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each activity.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hybrid-based approach</a:t>
            </a:r>
            <a:br>
              <a:rPr lang="en-US" dirty="0"/>
            </a:br>
            <a:r>
              <a:rPr lang="en-US" dirty="0"/>
              <a:t>(cont’d)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2438400"/>
            <a:ext cx="7252345" cy="407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Planning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/>
          </a:p>
          <a:p>
            <a:pPr>
              <a:spcBef>
                <a:spcPts val="600"/>
              </a:spcBef>
              <a:buNone/>
            </a:pPr>
            <a:r>
              <a:rPr lang="en-US" sz="2595" b="1" dirty="0" smtClean="0"/>
              <a:t>	Network </a:t>
            </a:r>
            <a:r>
              <a:rPr lang="en-US" sz="2595" b="1" dirty="0"/>
              <a:t>Planning Models: </a:t>
            </a:r>
            <a:r>
              <a:rPr lang="en-US" sz="2595" dirty="0"/>
              <a:t>are project </a:t>
            </a:r>
            <a:r>
              <a:rPr lang="en-US" sz="2595" dirty="0" smtClean="0"/>
              <a:t>scheduling techniques that </a:t>
            </a:r>
            <a:r>
              <a:rPr lang="en-US" sz="2595" dirty="0" smtClean="0"/>
              <a:t>model project </a:t>
            </a:r>
            <a:r>
              <a:rPr lang="en-US" sz="2595" dirty="0"/>
              <a:t>activities and their relationships as </a:t>
            </a:r>
            <a:r>
              <a:rPr lang="en-US" sz="2595" dirty="0" smtClean="0"/>
              <a:t>a network</a:t>
            </a:r>
            <a:r>
              <a:rPr lang="en-US" sz="2595" dirty="0" smtClean="0"/>
              <a:t>.</a:t>
            </a:r>
          </a:p>
          <a:p>
            <a:pPr>
              <a:spcBef>
                <a:spcPts val="600"/>
              </a:spcBef>
              <a:buNone/>
            </a:pPr>
            <a:endParaRPr lang="en-US" sz="2595" dirty="0" smtClean="0"/>
          </a:p>
          <a:p>
            <a:pPr lvl="1"/>
            <a:r>
              <a:rPr lang="en-US" sz="2378" b="1" dirty="0" smtClean="0"/>
              <a:t>Activity</a:t>
            </a:r>
            <a:r>
              <a:rPr lang="en-US" sz="2378" b="1" dirty="0"/>
              <a:t>-on-Arrow techniques:</a:t>
            </a:r>
            <a:endParaRPr lang="en-US" sz="2378" b="1" dirty="0" smtClean="0"/>
          </a:p>
          <a:p>
            <a:pPr lvl="2"/>
            <a:r>
              <a:rPr lang="en-US" sz="2378" dirty="0" smtClean="0"/>
              <a:t>CPM </a:t>
            </a:r>
            <a:r>
              <a:rPr lang="en-US" sz="2378" dirty="0"/>
              <a:t>(critical path method).</a:t>
            </a:r>
            <a:endParaRPr lang="en-US" sz="2378" dirty="0" smtClean="0"/>
          </a:p>
          <a:p>
            <a:pPr lvl="2"/>
            <a:r>
              <a:rPr lang="en-US" sz="2378" dirty="0" smtClean="0"/>
              <a:t>PERT </a:t>
            </a:r>
            <a:r>
              <a:rPr lang="en-US" sz="2378" dirty="0"/>
              <a:t>(program evaluation review technique</a:t>
            </a:r>
            <a:r>
              <a:rPr lang="en-US" sz="2378" dirty="0" smtClean="0"/>
              <a:t>)</a:t>
            </a:r>
            <a:r>
              <a:rPr lang="en-US" sz="2378" dirty="0" smtClean="0"/>
              <a:t>.</a:t>
            </a:r>
          </a:p>
          <a:p>
            <a:pPr lvl="2"/>
            <a:endParaRPr lang="en-US" sz="2378" dirty="0" smtClean="0"/>
          </a:p>
          <a:p>
            <a:pPr lvl="1"/>
            <a:r>
              <a:rPr lang="en-US" sz="2378" b="1" dirty="0"/>
              <a:t>Activity-on-Node techniques:</a:t>
            </a:r>
            <a:endParaRPr lang="en-US" sz="2378" b="1" dirty="0" smtClean="0"/>
          </a:p>
          <a:p>
            <a:pPr lvl="2"/>
            <a:r>
              <a:rPr lang="en-US" sz="2378" dirty="0" smtClean="0"/>
              <a:t>Precedence </a:t>
            </a:r>
            <a:r>
              <a:rPr lang="en-US" sz="2378" dirty="0"/>
              <a:t>Networks</a:t>
            </a:r>
            <a:r>
              <a:rPr lang="en-US" sz="2378" dirty="0" smtClean="0"/>
              <a:t>.</a:t>
            </a:r>
            <a:endParaRPr lang="en-US" sz="2378" dirty="0" smtClean="0"/>
          </a:p>
          <a:p>
            <a:pPr>
              <a:buNone/>
            </a:pPr>
            <a:r>
              <a:rPr lang="en-US" sz="2378" dirty="0" smtClean="0"/>
              <a:t>	These </a:t>
            </a:r>
            <a:r>
              <a:rPr lang="en-US" sz="2378" dirty="0"/>
              <a:t>three methods are very similar and many people use </a:t>
            </a:r>
            <a:r>
              <a:rPr lang="en-US" sz="2378" b="1" dirty="0" smtClean="0"/>
              <a:t>CPM </a:t>
            </a:r>
            <a:r>
              <a:rPr lang="en-US" sz="2378" dirty="0" smtClean="0"/>
              <a:t>to </a:t>
            </a:r>
            <a:r>
              <a:rPr lang="en-US" sz="2378" dirty="0"/>
              <a:t>refer to all of them.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200" b="1" dirty="0"/>
              <a:t>In the precedence networks:</a:t>
            </a:r>
            <a:endParaRPr lang="en-US" sz="2200" b="1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nodes represent activities.</a:t>
            </a:r>
            <a:endParaRPr lang="en-US" sz="2200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lines between nodes </a:t>
            </a:r>
            <a:r>
              <a:rPr lang="en-US" sz="2200" dirty="0" smtClean="0"/>
              <a:t>represent dependencies.</a:t>
            </a:r>
            <a:endParaRPr lang="en-US" sz="2200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1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19200" y="4267200"/>
            <a:ext cx="6085635" cy="178276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Networks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76800"/>
          </a:xfrm>
        </p:spPr>
        <p:txBody>
          <a:bodyPr>
            <a:noAutofit/>
          </a:bodyPr>
          <a:lstStyle/>
          <a:p>
            <a:pPr lvl="6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Rules </a:t>
            </a:r>
            <a:r>
              <a:rPr lang="en-US" sz="2400" b="1" dirty="0">
                <a:solidFill>
                  <a:schemeClr val="bg1"/>
                </a:solidFill>
              </a:rPr>
              <a:t>and Conventions</a:t>
            </a:r>
          </a:p>
          <a:p>
            <a:pPr>
              <a:buNone/>
            </a:pPr>
            <a:r>
              <a:rPr lang="en-US" sz="2000" dirty="0"/>
              <a:t>• A project network should have only one start node.</a:t>
            </a:r>
          </a:p>
          <a:p>
            <a:pPr>
              <a:buNone/>
            </a:pPr>
            <a:r>
              <a:rPr lang="en-US" sz="2000" dirty="0"/>
              <a:t>• A project network should have only one end node.</a:t>
            </a:r>
          </a:p>
          <a:p>
            <a:pPr>
              <a:buNone/>
            </a:pPr>
            <a:r>
              <a:rPr lang="en-US" sz="2000" dirty="0"/>
              <a:t>• A node has duration.</a:t>
            </a:r>
          </a:p>
          <a:p>
            <a:pPr>
              <a:buNone/>
            </a:pPr>
            <a:r>
              <a:rPr lang="en-US" sz="2000" dirty="0"/>
              <a:t>• Links have no duration.</a:t>
            </a:r>
          </a:p>
          <a:p>
            <a:pPr>
              <a:buNone/>
            </a:pPr>
            <a:r>
              <a:rPr lang="en-US" sz="2000" dirty="0"/>
              <a:t>• Precedents are referred to the immediate preceding activities.</a:t>
            </a:r>
          </a:p>
          <a:p>
            <a:pPr>
              <a:buNone/>
            </a:pPr>
            <a:r>
              <a:rPr lang="en-US" sz="2000" dirty="0"/>
              <a:t>• Time moves from left to right.</a:t>
            </a:r>
          </a:p>
          <a:p>
            <a:pPr>
              <a:buNone/>
            </a:pPr>
            <a:r>
              <a:rPr lang="en-US" sz="2000" dirty="0"/>
              <a:t>• A network may not contain loops.</a:t>
            </a:r>
          </a:p>
          <a:p>
            <a:pPr>
              <a:buNone/>
            </a:pPr>
            <a:r>
              <a:rPr lang="en-US" sz="2000" dirty="0"/>
              <a:t>• A network should not contain dangles.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Networks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4114800"/>
            <a:ext cx="7656512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/>
              <a:t>Loops can't be directly represented in a project network</a:t>
            </a:r>
            <a:r>
              <a:rPr lang="en-US" sz="2200" b="1" dirty="0" smtClean="0"/>
              <a:t>.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you know the number of times we expect to repeat a set </a:t>
            </a:r>
            <a:r>
              <a:rPr lang="en-US" sz="2200" dirty="0" smtClean="0"/>
              <a:t>of activities</a:t>
            </a:r>
            <a:r>
              <a:rPr lang="en-US" sz="2200" dirty="0"/>
              <a:t>, then</a:t>
            </a:r>
          </a:p>
          <a:p>
            <a:r>
              <a:rPr lang="en-US" sz="2200" dirty="0" smtClean="0"/>
              <a:t>we </a:t>
            </a:r>
            <a:r>
              <a:rPr lang="en-US" sz="2200" dirty="0"/>
              <a:t>can draw them in a sequence repeating them for </a:t>
            </a:r>
            <a:r>
              <a:rPr lang="en-US" sz="2200" dirty="0" smtClean="0"/>
              <a:t>the appropriate </a:t>
            </a:r>
            <a:r>
              <a:rPr lang="en-US" sz="2200" dirty="0"/>
              <a:t>number of times.</a:t>
            </a:r>
          </a:p>
        </p:txBody>
      </p:sp>
      <p:pic>
        <p:nvPicPr>
          <p:cNvPr id="5" name="Content Placeholder 4" descr="2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752600" y="2438400"/>
            <a:ext cx="5791200" cy="15541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Networks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495800"/>
            <a:ext cx="7656512" cy="1783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	A dangle: Here </a:t>
            </a:r>
            <a:r>
              <a:rPr lang="en-US" sz="2200" dirty="0"/>
              <a:t>what is meant by the diagram is: that the </a:t>
            </a:r>
            <a:r>
              <a:rPr lang="en-US" sz="2200" dirty="0" smtClean="0"/>
              <a:t>project will </a:t>
            </a:r>
            <a:r>
              <a:rPr lang="en-US" sz="2200" dirty="0"/>
              <a:t>be finished once we “the program has </a:t>
            </a:r>
            <a:r>
              <a:rPr lang="en-US" sz="2200" dirty="0" smtClean="0"/>
              <a:t>been installed</a:t>
            </a:r>
            <a:r>
              <a:rPr lang="en-US" sz="2200" dirty="0"/>
              <a:t>” and “the user manual is written”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“</a:t>
            </a:r>
            <a:r>
              <a:rPr lang="en-US" sz="2200" dirty="0"/>
              <a:t>Write user manual” is a dangling activity.</a:t>
            </a: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62000" y="2362200"/>
            <a:ext cx="7467600" cy="1981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Networks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609600" y="2286000"/>
            <a:ext cx="7656512" cy="155448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resolving the dangle </a:t>
            </a:r>
            <a:endParaRPr 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7772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199" cy="5257800"/>
          </a:xfrm>
        </p:spPr>
        <p:txBody>
          <a:bodyPr>
            <a:noAutofit/>
          </a:bodyPr>
          <a:lstStyle/>
          <a:p>
            <a:pPr lvl="6">
              <a:buNone/>
            </a:pPr>
            <a:r>
              <a:rPr lang="en-US" sz="2400" b="1" dirty="0">
                <a:solidFill>
                  <a:schemeClr val="bg1"/>
                </a:solidFill>
              </a:rPr>
              <a:t>Planning will enable us to: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Ensure </a:t>
            </a:r>
            <a:r>
              <a:rPr lang="en-US" dirty="0"/>
              <a:t>availability of resources when required.</a:t>
            </a:r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a detailed schedule showing which staff carry </a:t>
            </a:r>
            <a:r>
              <a:rPr lang="en-US" dirty="0" smtClean="0"/>
              <a:t>out each </a:t>
            </a:r>
            <a:r>
              <a:rPr lang="en-US" dirty="0"/>
              <a:t>activity.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void </a:t>
            </a:r>
            <a:r>
              <a:rPr lang="en-US" dirty="0"/>
              <a:t>different activities competing for the same resources </a:t>
            </a:r>
            <a:r>
              <a:rPr lang="en-US" dirty="0" smtClean="0"/>
              <a:t>at the </a:t>
            </a:r>
            <a:r>
              <a:rPr lang="en-US" dirty="0"/>
              <a:t>same time.</a:t>
            </a:r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a detailed plan against which actual </a:t>
            </a:r>
            <a:r>
              <a:rPr lang="en-US" dirty="0" smtClean="0"/>
              <a:t>achievement may </a:t>
            </a:r>
            <a:r>
              <a:rPr lang="en-US" dirty="0"/>
              <a:t>be measured.</a:t>
            </a:r>
            <a:endParaRPr lang="en-US" dirty="0" smtClean="0"/>
          </a:p>
          <a:p>
            <a:r>
              <a:rPr lang="en-US" dirty="0" smtClean="0"/>
              <a:t>Produce </a:t>
            </a:r>
            <a:r>
              <a:rPr lang="en-US" dirty="0"/>
              <a:t>a time “cash flow forecast”.</a:t>
            </a:r>
            <a:endParaRPr lang="en-US" dirty="0" smtClean="0"/>
          </a:p>
          <a:p>
            <a:r>
              <a:rPr lang="en-US" dirty="0" smtClean="0"/>
              <a:t>Re</a:t>
            </a:r>
            <a:r>
              <a:rPr lang="en-US" dirty="0"/>
              <a:t>-plan the project during its life to correct drift from target.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686800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plan must be stated as a set of targets.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activity plan provides a target start and a </a:t>
            </a:r>
            <a:r>
              <a:rPr lang="en-US" sz="2400" dirty="0" smtClean="0"/>
              <a:t>target completion </a:t>
            </a:r>
            <a:r>
              <a:rPr lang="en-US" sz="2400" dirty="0"/>
              <a:t>date for each activity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Ensuring </a:t>
            </a:r>
            <a:r>
              <a:rPr lang="en-US" sz="2400" dirty="0" smtClean="0"/>
              <a:t>that each activity produces a tangible product </a:t>
            </a:r>
            <a:r>
              <a:rPr lang="en-US" sz="2400" dirty="0" smtClean="0"/>
              <a:t>or deliverable </a:t>
            </a:r>
          </a:p>
          <a:p>
            <a:pPr>
              <a:buNone/>
            </a:pPr>
            <a:r>
              <a:rPr lang="en-US" sz="2400" dirty="0" smtClean="0"/>
              <a:t>will </a:t>
            </a:r>
            <a:r>
              <a:rPr lang="en-US" sz="2400" dirty="0"/>
              <a:t>make monitoring the project’s progress easy</a:t>
            </a:r>
            <a:r>
              <a:rPr lang="en-US" sz="2400" dirty="0" smtClean="0"/>
              <a:t>. </a:t>
            </a:r>
            <a:r>
              <a:rPr lang="en-US" sz="2400" b="1" dirty="0" smtClean="0"/>
              <a:t>Why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the project progresses it is unlikely that everything will </a:t>
            </a:r>
            <a:r>
              <a:rPr lang="en-US" sz="2400" dirty="0" smtClean="0"/>
              <a:t>go according </a:t>
            </a:r>
            <a:r>
              <a:rPr lang="en-US" sz="2400" dirty="0"/>
              <a:t>to plan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686800" cy="4191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endParaRPr lang="en-US" sz="2400" b="1" dirty="0" smtClean="0"/>
          </a:p>
          <a:p>
            <a:pPr>
              <a:spcBef>
                <a:spcPts val="600"/>
              </a:spcBef>
              <a:buNone/>
            </a:pPr>
            <a:r>
              <a:rPr lang="en-US" sz="2400" b="1" dirty="0" smtClean="0"/>
              <a:t>Thus </a:t>
            </a:r>
            <a:r>
              <a:rPr lang="en-US" sz="2400" b="1" dirty="0" smtClean="0"/>
              <a:t>most of the project management job will be to:</a:t>
            </a:r>
            <a:endParaRPr lang="en-US" sz="2400" b="1" dirty="0" smtClean="0"/>
          </a:p>
          <a:p>
            <a:r>
              <a:rPr lang="en-US" sz="2400" dirty="0" smtClean="0"/>
              <a:t>Recognize </a:t>
            </a:r>
            <a:r>
              <a:rPr lang="en-US" sz="2400" dirty="0" smtClean="0"/>
              <a:t>when something gores wrong.</a:t>
            </a:r>
            <a:endParaRPr lang="en-US" sz="2400" dirty="0" smtClean="0"/>
          </a:p>
          <a:p>
            <a:r>
              <a:rPr lang="en-US" sz="2400" dirty="0" smtClean="0"/>
              <a:t>Identify </a:t>
            </a:r>
            <a:r>
              <a:rPr lang="en-US" sz="2400" dirty="0" smtClean="0"/>
              <a:t>its causes.</a:t>
            </a:r>
            <a:endParaRPr lang="en-US" sz="2400" dirty="0" smtClean="0"/>
          </a:p>
          <a:p>
            <a:r>
              <a:rPr lang="en-US" sz="2400" dirty="0" smtClean="0"/>
              <a:t>Revise </a:t>
            </a:r>
            <a:r>
              <a:rPr lang="en-US" sz="2400" dirty="0" smtClean="0"/>
              <a:t>the plan to mitigate its effect.</a:t>
            </a: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Activity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/>
              <a:t>In addition to providing project and recourse schedules.</a:t>
            </a:r>
            <a:endParaRPr lang="en-US" sz="2400" dirty="0" smtClean="0"/>
          </a:p>
          <a:p>
            <a:r>
              <a:rPr lang="en-US" sz="2400" b="1" dirty="0" smtClean="0"/>
              <a:t>Feasibility </a:t>
            </a:r>
            <a:r>
              <a:rPr lang="en-US" sz="2400" b="1" dirty="0"/>
              <a:t>assessment.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Is </a:t>
            </a:r>
            <a:r>
              <a:rPr lang="en-US" sz="2400" b="1" dirty="0"/>
              <a:t>the project possible within</a:t>
            </a:r>
            <a:endParaRPr lang="en-US" sz="2400" b="1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required timescale and</a:t>
            </a:r>
            <a:endParaRPr lang="en-US" sz="2400" dirty="0" smtClean="0"/>
          </a:p>
          <a:p>
            <a:pPr lvl="1"/>
            <a:r>
              <a:rPr lang="en-US" sz="2400" dirty="0" smtClean="0"/>
              <a:t>Resource </a:t>
            </a:r>
            <a:r>
              <a:rPr lang="en-US" sz="2400" dirty="0"/>
              <a:t>constraints.</a:t>
            </a: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Activity </a:t>
            </a:r>
            <a:r>
              <a:rPr lang="en-US" dirty="0" smtClean="0"/>
              <a:t>planning 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a project that has been estimated to require one person working </a:t>
            </a:r>
            <a:r>
              <a:rPr lang="en-US" sz="2400" dirty="0" smtClean="0">
                <a:solidFill>
                  <a:srgbClr val="FF0000"/>
                </a:solidFill>
              </a:rPr>
              <a:t>2 years </a:t>
            </a:r>
            <a:r>
              <a:rPr lang="en-US" sz="2400" dirty="0" smtClean="0">
                <a:solidFill>
                  <a:srgbClr val="FF0000"/>
                </a:solidFill>
              </a:rPr>
              <a:t>(24 months)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it feasible to complete it within 3 months if 8 people (24/3) work on it ?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It </a:t>
            </a:r>
            <a:r>
              <a:rPr lang="en-US" sz="2400" dirty="0" smtClean="0"/>
              <a:t>depends on the availability of staff.</a:t>
            </a:r>
          </a:p>
          <a:p>
            <a:pPr>
              <a:buNone/>
            </a:pPr>
            <a:r>
              <a:rPr lang="en-US" sz="2400" dirty="0" smtClean="0"/>
              <a:t>	Degree of which activities can be done in parallel.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 of Activity planning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286000"/>
            <a:ext cx="8404226" cy="4191000"/>
          </a:xfrm>
        </p:spPr>
        <p:txBody>
          <a:bodyPr>
            <a:normAutofit/>
          </a:bodyPr>
          <a:lstStyle/>
          <a:p>
            <a:r>
              <a:rPr lang="en-US" sz="2595" b="1" dirty="0" smtClean="0"/>
              <a:t>Recourse </a:t>
            </a:r>
            <a:r>
              <a:rPr lang="en-US" sz="2595" b="1" dirty="0"/>
              <a:t>allocation.</a:t>
            </a:r>
            <a:endParaRPr lang="en-US" sz="2595" b="1" dirty="0" smtClean="0"/>
          </a:p>
          <a:p>
            <a:pPr lvl="1"/>
            <a:r>
              <a:rPr lang="en-US" sz="2395" dirty="0" smtClean="0"/>
              <a:t>What </a:t>
            </a:r>
            <a:r>
              <a:rPr lang="en-US" sz="2395" dirty="0"/>
              <a:t>are the most effective ways of allocating resources?</a:t>
            </a:r>
            <a:endParaRPr lang="en-US" sz="2395" dirty="0" smtClean="0"/>
          </a:p>
          <a:p>
            <a:pPr lvl="1"/>
            <a:r>
              <a:rPr lang="en-US" sz="2395" dirty="0" smtClean="0"/>
              <a:t>When </a:t>
            </a:r>
            <a:r>
              <a:rPr lang="en-US" sz="2395" dirty="0"/>
              <a:t>should the resources be available?</a:t>
            </a:r>
            <a:endParaRPr lang="en-US" sz="2395" dirty="0" smtClean="0"/>
          </a:p>
          <a:p>
            <a:r>
              <a:rPr lang="en-US" sz="2595" b="1" dirty="0" smtClean="0"/>
              <a:t>Detailed </a:t>
            </a:r>
            <a:r>
              <a:rPr lang="en-US" sz="2595" b="1" dirty="0"/>
              <a:t>costing.</a:t>
            </a:r>
            <a:endParaRPr lang="en-US" sz="2595" b="1" dirty="0" smtClean="0"/>
          </a:p>
          <a:p>
            <a:pPr lvl="1"/>
            <a:r>
              <a:rPr lang="en-US" sz="2381" dirty="0" smtClean="0"/>
              <a:t>How </a:t>
            </a:r>
            <a:r>
              <a:rPr lang="en-US" sz="2381" dirty="0"/>
              <a:t>much will the project cost?</a:t>
            </a:r>
            <a:endParaRPr lang="en-US" sz="2381" dirty="0" smtClean="0"/>
          </a:p>
          <a:p>
            <a:pPr lvl="1"/>
            <a:r>
              <a:rPr lang="en-US" sz="2381" dirty="0" smtClean="0"/>
              <a:t>When </a:t>
            </a:r>
            <a:r>
              <a:rPr lang="en-US" sz="2381" dirty="0"/>
              <a:t>is expenditure likely to take place?</a:t>
            </a:r>
            <a:endParaRPr lang="en-US" sz="238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129</TotalTime>
  <Words>1664</Words>
  <Application>Microsoft Office PowerPoint</Application>
  <PresentationFormat>On-screen Show (4:3)</PresentationFormat>
  <Paragraphs>217</Paragraphs>
  <Slides>36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Genesis</vt:lpstr>
      <vt:lpstr>Chapter 6: Activity Planning – Part 1</vt:lpstr>
      <vt:lpstr>Outline</vt:lpstr>
      <vt:lpstr>Project Plan</vt:lpstr>
      <vt:lpstr>Project Plan (cont’d)</vt:lpstr>
      <vt:lpstr>Project Plan (cont’d)</vt:lpstr>
      <vt:lpstr>Project Plan (cont’d)</vt:lpstr>
      <vt:lpstr>Objectives of Activity planning</vt:lpstr>
      <vt:lpstr>Objectives of Activity planning (cont’d)</vt:lpstr>
      <vt:lpstr>Objectives of Activity planning (cont’d)</vt:lpstr>
      <vt:lpstr>Objectives of Activity planning (cont’d)</vt:lpstr>
      <vt:lpstr>Duration Versus Quality</vt:lpstr>
      <vt:lpstr>Duration Versus Quality (cont’d)</vt:lpstr>
      <vt:lpstr>When to Plan</vt:lpstr>
      <vt:lpstr>When to Plan (cont’d)</vt:lpstr>
      <vt:lpstr>Project Schedule</vt:lpstr>
      <vt:lpstr>Project Schedule (cont’d)</vt:lpstr>
      <vt:lpstr>Project Schedule (cont’d)</vt:lpstr>
      <vt:lpstr>Projects Versus Activities</vt:lpstr>
      <vt:lpstr>Identifying Activities</vt:lpstr>
      <vt:lpstr>The activity-based approach</vt:lpstr>
      <vt:lpstr>The activity-based approach (cont’d)</vt:lpstr>
      <vt:lpstr>The activity-based approach (cont’d)</vt:lpstr>
      <vt:lpstr>The activity-based approach (cont’d)</vt:lpstr>
      <vt:lpstr>The activity-based approach (cont’d)</vt:lpstr>
      <vt:lpstr>The product-based approach</vt:lpstr>
      <vt:lpstr>The product-based approach (cont’d)</vt:lpstr>
      <vt:lpstr>PBS</vt:lpstr>
      <vt:lpstr>PFD</vt:lpstr>
      <vt:lpstr>The hybrid-based approach</vt:lpstr>
      <vt:lpstr>The hybrid-based approach (cont’d)</vt:lpstr>
      <vt:lpstr>Network Planning Models</vt:lpstr>
      <vt:lpstr>Precedence Networks</vt:lpstr>
      <vt:lpstr>Precedence Networks (cont’d)</vt:lpstr>
      <vt:lpstr>Precedence Networks (cont’d)</vt:lpstr>
      <vt:lpstr>Precedence Networks (cont’d)</vt:lpstr>
      <vt:lpstr>Precedence Networks (cont’d)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• Produce an activity plan for a project. • Estimate the overall duration of a project. • Be able to use different scheduling techniques. • Determine the critical path and critical activities for a project. </dc:title>
  <dc:creator>Owner</dc:creator>
  <cp:lastModifiedBy>Afnan Al-Bahily</cp:lastModifiedBy>
  <cp:revision>15</cp:revision>
  <dcterms:created xsi:type="dcterms:W3CDTF">2012-04-01T15:32:24Z</dcterms:created>
  <dcterms:modified xsi:type="dcterms:W3CDTF">2012-04-01T16:54:41Z</dcterms:modified>
</cp:coreProperties>
</file>