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commentAuthors.xml" ContentType="application/vnd.openxmlformats-officedocument.presentationml.commentAuthors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81" r:id="rId5"/>
    <p:sldId id="263" r:id="rId6"/>
    <p:sldId id="282" r:id="rId7"/>
    <p:sldId id="283" r:id="rId8"/>
    <p:sldId id="264" r:id="rId9"/>
    <p:sldId id="265" r:id="rId10"/>
    <p:sldId id="284" r:id="rId11"/>
    <p:sldId id="285" r:id="rId12"/>
    <p:sldId id="286" r:id="rId13"/>
    <p:sldId id="267" r:id="rId14"/>
    <p:sldId id="268" r:id="rId15"/>
    <p:sldId id="269" r:id="rId16"/>
    <p:sldId id="270" r:id="rId17"/>
    <p:sldId id="271" r:id="rId18"/>
    <p:sldId id="287" r:id="rId19"/>
    <p:sldId id="288" r:id="rId20"/>
    <p:sldId id="273" r:id="rId21"/>
    <p:sldId id="274" r:id="rId22"/>
    <p:sldId id="275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Afnan Al-Bahily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>
        <p:scale>
          <a:sx n="66" d="100"/>
          <a:sy n="66" d="100"/>
        </p:scale>
        <p:origin x="-1136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commentAuthors" Target="commentAuthors.xml"/><Relationship Id="rId26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B9057-BCD5-A948-BDDA-2BFA67074E79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50C2-7DEB-EA48-BF2E-4D7D8B9F99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8AA47-6D7B-E44A-8DD4-58D2A8D9D04E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A0FD5-FCE3-B247-A261-35A19B198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A0FD5-FCE3-B247-A261-35A19B1986E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5A235-F579-864F-B42A-A77FF6480310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C994B-83A3-2E4D-9187-EA84379A0D42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9DFFC4-F268-464B-B7C4-5717C9B25847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15CC2-742E-0C4C-8E46-867960477D45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AD93205-8A92-1E45-A4A2-5581D029C6F3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43FE-5AF6-7749-AE12-FC111CB2100E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9DD0-01E2-5646-9DF5-3E4B2AD1B6F6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B199C-F486-AF44-80CA-59616250C9E9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FB872-E9D5-1E4C-BD20-207D0C07CB24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E69A3E-9604-1447-AA76-01AC9454422D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DF92-A544-C646-B8C2-05C50BAFA095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D88C-A9EC-A647-B221-599B3FE19E82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F9304-A227-D04A-B450-6FBFEA4FC78E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D8031-D494-2F46-9938-5DC66F7E7E2C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1B7D3-4981-4B4F-BE72-8B0C31D8C40E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6D81-4FF6-0343-BB8F-805CA306C198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4F4B5F8-020E-2B46-9877-BD34E7119FFB}" type="datetime1">
              <a:rPr lang="en-US" smtClean="0"/>
              <a:pPr/>
              <a:t>2/18/12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8AE68FA-E98E-2C4C-98EC-43C3001990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3: An overview of project planning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646962"/>
            <a:ext cx="6172200" cy="1371600"/>
          </a:xfrm>
        </p:spPr>
        <p:txBody>
          <a:bodyPr>
            <a:normAutofit fontScale="77500" lnSpcReduction="20000"/>
          </a:bodyPr>
          <a:lstStyle/>
          <a:p>
            <a:endParaRPr lang="en-US" sz="2400" dirty="0" smtClean="0"/>
          </a:p>
          <a:p>
            <a:r>
              <a:rPr lang="en-US" sz="2824" dirty="0" smtClean="0"/>
              <a:t>Part</a:t>
            </a:r>
            <a:r>
              <a:rPr lang="en-US" sz="2824" dirty="0" smtClean="0"/>
              <a:t> 2</a:t>
            </a:r>
          </a:p>
          <a:p>
            <a:r>
              <a:rPr lang="en-US" sz="2400" dirty="0" smtClean="0"/>
              <a:t>NET481: Project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Product Breakdown Structure‭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smtClean="0"/>
          </a:p>
          <a:p>
            <a:endParaRPr lang="en-US" dirty="0" smtClean="0"/>
          </a:p>
        </p:txBody>
      </p:sp>
      <p:pic>
        <p:nvPicPr>
          <p:cNvPr id="20" name="Content Placeholder 19" descr="Picture 1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168795" y="2438400"/>
            <a:ext cx="6522247" cy="35988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686800" cy="1143000"/>
          </a:xfrm>
        </p:spPr>
        <p:txBody>
          <a:bodyPr/>
          <a:lstStyle/>
          <a:p>
            <a:r>
              <a:rPr lang="en-US" sz="4000" dirty="0" smtClean="0"/>
              <a:t>Step</a:t>
            </a:r>
            <a:r>
              <a:rPr lang="en-US" sz="4000" dirty="0" smtClean="0"/>
              <a:t> 4</a:t>
            </a:r>
            <a:r>
              <a:rPr lang="en-US" sz="4000" dirty="0" smtClean="0"/>
              <a:t>:</a:t>
            </a:r>
            <a:r>
              <a:rPr lang="en-US" sz="4000" dirty="0" smtClean="0"/>
              <a:t> ‬(cont.)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828800"/>
            <a:ext cx="7662864" cy="452755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sz="2800" b="1" dirty="0" smtClean="0"/>
              <a:t>4.2‭ </a:t>
            </a:r>
            <a:r>
              <a:rPr lang="en-US" sz="2800" b="1" dirty="0" smtClean="0"/>
              <a:t>‬Document generic product flows‭</a:t>
            </a:r>
            <a:r>
              <a:rPr lang="en-US" sz="2800" b="1" dirty="0" smtClean="0"/>
              <a:t>.</a:t>
            </a:r>
          </a:p>
          <a:p>
            <a:pPr lvl="1"/>
            <a:r>
              <a:rPr lang="en-US" sz="2395" dirty="0" smtClean="0"/>
              <a:t>To document the relative order of the products‭</a:t>
            </a:r>
            <a:r>
              <a:rPr lang="en-US" sz="2395" dirty="0" smtClean="0"/>
              <a:t>.</a:t>
            </a:r>
          </a:p>
          <a:p>
            <a:pPr lvl="1"/>
            <a:r>
              <a:rPr lang="en-US" sz="2395" dirty="0" smtClean="0"/>
              <a:t>Some products will need other products to exist </a:t>
            </a:r>
            <a:r>
              <a:rPr lang="en-US" sz="2395" dirty="0" smtClean="0"/>
              <a:t>first</a:t>
            </a:r>
          </a:p>
          <a:p>
            <a:pPr>
              <a:spcBef>
                <a:spcPts val="600"/>
              </a:spcBef>
              <a:buNone/>
            </a:pPr>
            <a:r>
              <a:rPr lang="en-US" sz="2595" dirty="0" smtClean="0"/>
              <a:t>before they can be created‭</a:t>
            </a:r>
            <a:r>
              <a:rPr lang="en-US" sz="2595" dirty="0" smtClean="0"/>
              <a:t>.</a:t>
            </a:r>
          </a:p>
          <a:p>
            <a:pPr>
              <a:spcBef>
                <a:spcPts val="600"/>
              </a:spcBef>
              <a:buNone/>
            </a:pPr>
            <a:r>
              <a:rPr lang="en-US" sz="2595" dirty="0" err="1" smtClean="0"/>
              <a:t>E.g</a:t>
            </a:r>
            <a:r>
              <a:rPr lang="en-US" sz="2595" dirty="0" smtClean="0"/>
              <a:t>‭. ‬the program code to be written need the </a:t>
            </a:r>
            <a:r>
              <a:rPr lang="en-US" sz="2595" dirty="0" smtClean="0"/>
              <a:t>program</a:t>
            </a:r>
          </a:p>
          <a:p>
            <a:pPr>
              <a:spcBef>
                <a:spcPts val="600"/>
              </a:spcBef>
              <a:buNone/>
            </a:pPr>
            <a:r>
              <a:rPr lang="en-US" sz="2595" dirty="0" smtClean="0"/>
              <a:t>design‭, ‬the program design needs the </a:t>
            </a:r>
            <a:r>
              <a:rPr lang="en-US" sz="2595" dirty="0" smtClean="0"/>
              <a:t>program </a:t>
            </a:r>
          </a:p>
          <a:p>
            <a:pPr>
              <a:spcBef>
                <a:spcPts val="600"/>
              </a:spcBef>
              <a:buNone/>
            </a:pPr>
            <a:r>
              <a:rPr lang="en-US" sz="2595" dirty="0" smtClean="0"/>
              <a:t>specification</a:t>
            </a:r>
          </a:p>
          <a:p>
            <a:pPr lvl="1"/>
            <a:r>
              <a:rPr lang="en-US" sz="2378" dirty="0" smtClean="0"/>
              <a:t>This can be portrayed in a </a:t>
            </a:r>
            <a:r>
              <a:rPr lang="en-US" sz="2378" b="1" dirty="0" smtClean="0"/>
              <a:t>PFD </a:t>
            </a:r>
            <a:r>
              <a:rPr lang="en-US" sz="2378" dirty="0" smtClean="0"/>
              <a:t>Product Flow Diagram‭.</a:t>
            </a:r>
          </a:p>
          <a:p>
            <a:pPr lvl="1">
              <a:buNone/>
            </a:pPr>
            <a:r>
              <a:rPr lang="en-US" sz="2595" dirty="0" smtClean="0"/>
              <a:t> </a:t>
            </a:r>
            <a:endParaRPr lang="en-US" sz="259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686800" cy="1143000"/>
          </a:xfrm>
        </p:spPr>
        <p:txBody>
          <a:bodyPr/>
          <a:lstStyle/>
          <a:p>
            <a:r>
              <a:rPr lang="en-US" sz="4000" dirty="0" smtClean="0"/>
              <a:t>Product Flow Diagram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828800"/>
            <a:ext cx="7662864" cy="452755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None/>
            </a:pPr>
            <a:endParaRPr lang="en-US" sz="2378" dirty="0" smtClean="0"/>
          </a:p>
          <a:p>
            <a:pPr lvl="1">
              <a:buNone/>
            </a:pPr>
            <a:r>
              <a:rPr lang="en-US" sz="2595" dirty="0" smtClean="0"/>
              <a:t> </a:t>
            </a:r>
            <a:endParaRPr lang="en-US" sz="259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651" y="2292858"/>
            <a:ext cx="5612698" cy="40634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Step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4:‭ 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(cont.)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59075"/>
            <a:ext cx="8229600" cy="3962400"/>
          </a:xfrm>
        </p:spPr>
        <p:txBody>
          <a:bodyPr>
            <a:normAutofit/>
          </a:bodyPr>
          <a:lstStyle/>
          <a:p>
            <a:r>
              <a:rPr lang="en-US" b="1" dirty="0" smtClean="0"/>
              <a:t>4.3‭ </a:t>
            </a:r>
            <a:r>
              <a:rPr lang="en-US" b="1" dirty="0" smtClean="0"/>
              <a:t>‬Recognize product </a:t>
            </a:r>
            <a:r>
              <a:rPr lang="en-US" b="1" dirty="0" smtClean="0"/>
              <a:t>instances‭.‭</a:t>
            </a:r>
            <a:endParaRPr lang="en-US" b="1" dirty="0" smtClean="0"/>
          </a:p>
          <a:p>
            <a:pPr lvl="1"/>
            <a:r>
              <a:rPr lang="en-US" dirty="0" smtClean="0"/>
              <a:t>Some fragments in the PFD relates to more than one instance of a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particular </a:t>
            </a:r>
            <a:r>
              <a:rPr lang="en-US" dirty="0" smtClean="0"/>
              <a:t>type of product‭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We should try to identify each of those instances‭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err="1" smtClean="0"/>
              <a:t>e</a:t>
            </a:r>
            <a:r>
              <a:rPr lang="en-US" dirty="0" err="1" smtClean="0"/>
              <a:t>.g</a:t>
            </a:r>
            <a:r>
              <a:rPr lang="en-US" dirty="0" smtClean="0"/>
              <a:t>‭. ‬there could be only two modules related to the‭</a:t>
            </a:r>
            <a:r>
              <a:rPr lang="en-US" dirty="0" smtClean="0"/>
              <a:t> ‬”module product”‭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Step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4:‭ 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(cont.)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686800" cy="3598863"/>
          </a:xfrm>
        </p:spPr>
        <p:txBody>
          <a:bodyPr>
            <a:normAutofit/>
          </a:bodyPr>
          <a:lstStyle/>
          <a:p>
            <a:r>
              <a:rPr lang="en-US" b="1" dirty="0" smtClean="0"/>
              <a:t>4.4‭ </a:t>
            </a:r>
            <a:r>
              <a:rPr lang="en-US" b="1" dirty="0" smtClean="0"/>
              <a:t>‬Produce an ideal activity </a:t>
            </a:r>
            <a:r>
              <a:rPr lang="en-US" b="1" dirty="0" smtClean="0"/>
              <a:t>network‭</a:t>
            </a:r>
          </a:p>
          <a:p>
            <a:r>
              <a:rPr lang="en-US" sz="1900" b="1" dirty="0" smtClean="0"/>
              <a:t>Activity network shows‭ : </a:t>
            </a:r>
            <a:endParaRPr lang="en-US" sz="1900" b="1" dirty="0" smtClean="0"/>
          </a:p>
          <a:p>
            <a:pPr lvl="1"/>
            <a:r>
              <a:rPr lang="en-US" sz="1900" dirty="0" smtClean="0"/>
              <a:t>the tasks that have to be carried out and‭</a:t>
            </a:r>
            <a:r>
              <a:rPr lang="en-US" sz="1900" dirty="0" smtClean="0"/>
              <a:t>,</a:t>
            </a:r>
          </a:p>
          <a:p>
            <a:pPr lvl="1"/>
            <a:r>
              <a:rPr lang="en-US" sz="1900" dirty="0" smtClean="0"/>
              <a:t>their order of execution for the creation of a product‭.</a:t>
            </a:r>
            <a:r>
              <a:rPr lang="en-US" sz="1900" dirty="0" smtClean="0"/>
              <a:t> ‬</a:t>
            </a:r>
          </a:p>
          <a:p>
            <a:pPr lvl="1"/>
            <a:endParaRPr lang="en-US" sz="1900" dirty="0" smtClean="0"/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sz="1900" dirty="0" smtClean="0"/>
              <a:t>Activity networks don’t take account of resource constraints‭. ‬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Activity Network Diagram</a:t>
            </a:r>
            <a:endParaRPr lang="en-US" dirty="0"/>
          </a:p>
        </p:txBody>
      </p:sp>
      <p:pic>
        <p:nvPicPr>
          <p:cNvPr id="5" name="Content Placeholder 4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8425" y="2770188"/>
            <a:ext cx="5665563" cy="326707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Step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4:‭ 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(cont.)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/>
            </a:r>
            <a:b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286000"/>
            <a:ext cx="7662864" cy="3962399"/>
          </a:xfrm>
        </p:spPr>
        <p:txBody>
          <a:bodyPr>
            <a:normAutofit/>
          </a:bodyPr>
          <a:lstStyle/>
          <a:p>
            <a:r>
              <a:rPr lang="en-US" b="1" dirty="0" smtClean="0"/>
              <a:t>4.5‭ ‬Modify the ideal to take into account need </a:t>
            </a:r>
            <a:r>
              <a:rPr lang="en-US" b="1" dirty="0" smtClean="0"/>
              <a:t>for</a:t>
            </a:r>
          </a:p>
          <a:p>
            <a:pPr>
              <a:buNone/>
            </a:pPr>
            <a:r>
              <a:rPr lang="en-US" b="1" dirty="0" smtClean="0"/>
              <a:t>stages and checkpoints‭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Checkpoints: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To check compatibility of products of previous </a:t>
            </a:r>
            <a:r>
              <a:rPr lang="en-US" dirty="0" smtClean="0"/>
              <a:t>activities</a:t>
            </a:r>
          </a:p>
          <a:p>
            <a:pPr lvl="1">
              <a:buFont typeface="Wingdings" charset="2"/>
              <a:buChar char="§"/>
            </a:pPr>
            <a:endParaRPr lang="en-US" dirty="0" smtClean="0"/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  <a:buNone/>
            </a:pPr>
            <a:r>
              <a:rPr lang="en-US" sz="2200" b="1" dirty="0" smtClean="0"/>
              <a:t>Milestones or key activities‭</a:t>
            </a:r>
            <a:r>
              <a:rPr lang="en-US" sz="2200" b="1" dirty="0" smtClean="0"/>
              <a:t>:‭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Which represent the completion of important stages of </a:t>
            </a:r>
            <a:r>
              <a:rPr lang="en-US" dirty="0" smtClean="0"/>
              <a:t>the</a:t>
            </a:r>
          </a:p>
          <a:p>
            <a:pPr lvl="1">
              <a:buNone/>
            </a:pPr>
            <a:r>
              <a:rPr lang="en-US" dirty="0" smtClean="0"/>
              <a:t>project‭ 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Step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 5: Estimate Effort for 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Each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7750"/>
            <a:ext cx="8686800" cy="40386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b="1" dirty="0" smtClean="0"/>
              <a:t>5.1‭ ‬Carry out bottom-up estimates‭</a:t>
            </a:r>
            <a:r>
              <a:rPr lang="en-US" b="1" dirty="0" smtClean="0"/>
              <a:t>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need to estimate staff effort‭, ‬time for each activity‭, ‬</a:t>
            </a:r>
            <a:r>
              <a:rPr lang="en-US" dirty="0" smtClean="0"/>
              <a:t>and‭ other resources</a:t>
            </a:r>
          </a:p>
          <a:p>
            <a:pPr lvl="1">
              <a:spcBef>
                <a:spcPts val="800"/>
              </a:spcBef>
              <a:buNone/>
            </a:pPr>
            <a:r>
              <a:rPr lang="en-US" dirty="0" smtClean="0"/>
              <a:t>  ‬</a:t>
            </a:r>
          </a:p>
          <a:p>
            <a:pPr>
              <a:spcBef>
                <a:spcPts val="800"/>
              </a:spcBef>
            </a:pPr>
            <a:r>
              <a:rPr lang="en-US" b="1" dirty="0" smtClean="0"/>
              <a:t>5.2‭ ‬Revise plan to create controllable activities‭</a:t>
            </a:r>
            <a:r>
              <a:rPr lang="en-US" i="1" dirty="0" smtClean="0"/>
              <a:t>.</a:t>
            </a:r>
            <a:r>
              <a:rPr lang="en-US" i="1" dirty="0" smtClean="0"/>
              <a:t> 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Long activity‭: ‬break it down‭</a:t>
            </a:r>
            <a:r>
              <a:rPr lang="en-US" dirty="0" smtClean="0"/>
              <a:t>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Short activity‭: ‬combine multiple small activities into one‭</a:t>
            </a:r>
            <a:r>
              <a:rPr lang="en-US" dirty="0" smtClean="0"/>
              <a:t>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Ideal activity‭: ‬make the activity about the length of </a:t>
            </a:r>
            <a:r>
              <a:rPr lang="en-US" dirty="0" smtClean="0"/>
              <a:t>the reporting period‭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Step 6‭: ‬Identify Activity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7750"/>
            <a:ext cx="8686800" cy="40386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b="1" dirty="0" smtClean="0"/>
              <a:t>6.1‭ ‬Identify and quantify the risks of each activity‭</a:t>
            </a:r>
            <a:r>
              <a:rPr lang="en-US" b="1" dirty="0" smtClean="0"/>
              <a:t>.</a:t>
            </a:r>
          </a:p>
          <a:p>
            <a:pPr>
              <a:spcBef>
                <a:spcPts val="800"/>
              </a:spcBef>
            </a:pPr>
            <a:endParaRPr lang="en-US" dirty="0" smtClean="0"/>
          </a:p>
          <a:p>
            <a:pPr lvl="1">
              <a:spcBef>
                <a:spcPts val="800"/>
              </a:spcBef>
            </a:pPr>
            <a:r>
              <a:rPr lang="en-US" dirty="0" smtClean="0"/>
              <a:t>Any </a:t>
            </a:r>
            <a:r>
              <a:rPr lang="en-US" dirty="0" smtClean="0"/>
              <a:t>plan is based on an assumption if the assumption is not correct this</a:t>
            </a:r>
            <a:r>
              <a:rPr lang="en-US" dirty="0" smtClean="0"/>
              <a:t> </a:t>
            </a:r>
          </a:p>
          <a:p>
            <a:pPr lvl="1">
              <a:spcBef>
                <a:spcPts val="800"/>
              </a:spcBef>
              <a:buNone/>
            </a:pPr>
            <a:r>
              <a:rPr lang="en-US" dirty="0" smtClean="0"/>
              <a:t>creates </a:t>
            </a:r>
            <a:r>
              <a:rPr lang="en-US" dirty="0" smtClean="0"/>
              <a:t>a risk to the plan‭.  </a:t>
            </a:r>
            <a:r>
              <a:rPr lang="en-US" dirty="0" smtClean="0"/>
              <a:t>‬</a:t>
            </a:r>
          </a:p>
          <a:p>
            <a:pPr>
              <a:spcBef>
                <a:spcPts val="800"/>
              </a:spcBef>
            </a:pPr>
            <a:endParaRPr lang="en-US" b="1" dirty="0" smtClean="0"/>
          </a:p>
          <a:p>
            <a:pPr lvl="1">
              <a:spcBef>
                <a:spcPts val="800"/>
              </a:spcBef>
              <a:buNone/>
            </a:pPr>
            <a:r>
              <a:rPr lang="en-US" b="1" dirty="0" smtClean="0"/>
              <a:t>For each risk identify‭: ‬</a:t>
            </a:r>
            <a:endParaRPr lang="en-US" b="1" dirty="0" smtClean="0"/>
          </a:p>
          <a:p>
            <a:pPr lvl="1">
              <a:spcBef>
                <a:spcPts val="800"/>
              </a:spcBef>
            </a:pPr>
            <a:r>
              <a:rPr lang="en-US" dirty="0" smtClean="0"/>
              <a:t>Importance‭, ‬Likelihood and Damage‭</a:t>
            </a:r>
            <a:r>
              <a:rPr lang="en-US" dirty="0" smtClean="0"/>
              <a:t>.</a:t>
            </a:r>
          </a:p>
          <a:p>
            <a:pPr lvl="1">
              <a:spcBef>
                <a:spcPts val="800"/>
              </a:spcBef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Step 6‭:</a:t>
            </a:r>
            <a:r>
              <a:rPr lang="en-AU" dirty="0" smtClean="0">
                <a:ea typeface="ＭＳ Ｐゴシック" pitchFamily="-112" charset="-128"/>
                <a:cs typeface="ＭＳ Ｐゴシック" pitchFamily="-112" charset="-128"/>
              </a:rPr>
              <a:t> ‬(cont.)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7750"/>
            <a:ext cx="8686800" cy="4038600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b="1" dirty="0" smtClean="0"/>
              <a:t>6.2‭ ‬Plan risk reduction and contingency measures where‭</a:t>
            </a:r>
            <a:r>
              <a:rPr lang="en-US" b="1" dirty="0" smtClean="0"/>
              <a:t> </a:t>
            </a:r>
          </a:p>
          <a:p>
            <a:pPr>
              <a:spcBef>
                <a:spcPts val="800"/>
              </a:spcBef>
              <a:buNone/>
            </a:pPr>
            <a:r>
              <a:rPr lang="en-US" b="1" dirty="0" smtClean="0"/>
              <a:t>a</a:t>
            </a:r>
            <a:r>
              <a:rPr lang="en-US" b="1" dirty="0" smtClean="0"/>
              <a:t>ppropriate</a:t>
            </a:r>
            <a:endParaRPr lang="en-US" dirty="0" smtClean="0"/>
          </a:p>
          <a:p>
            <a:pPr lvl="1">
              <a:spcBef>
                <a:spcPts val="800"/>
              </a:spcBef>
              <a:buNone/>
            </a:pPr>
            <a:r>
              <a:rPr lang="en-US" b="1" dirty="0" smtClean="0"/>
              <a:t>For the identified risks‭:</a:t>
            </a:r>
            <a:endParaRPr lang="en-US" b="1" dirty="0" smtClean="0"/>
          </a:p>
          <a:p>
            <a:pPr lvl="1">
              <a:spcBef>
                <a:spcPts val="800"/>
              </a:spcBef>
            </a:pPr>
            <a:r>
              <a:rPr lang="en-US" dirty="0" smtClean="0"/>
              <a:t>If‭ </a:t>
            </a:r>
            <a:r>
              <a:rPr lang="en-US" dirty="0" smtClean="0"/>
              <a:t>(‬they </a:t>
            </a:r>
            <a:r>
              <a:rPr lang="en-US" dirty="0" smtClean="0"/>
              <a:t>didn’t </a:t>
            </a:r>
            <a:r>
              <a:rPr lang="en-US" dirty="0" smtClean="0"/>
              <a:t>happen‭) ‬yet then try to‭</a:t>
            </a:r>
            <a:r>
              <a:rPr lang="en-US" dirty="0" smtClean="0"/>
              <a:t>: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Avoid risks‭.</a:t>
            </a:r>
            <a:r>
              <a:rPr lang="en-US" dirty="0" smtClean="0"/>
              <a:t> ‬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Reduce some of them‭.</a:t>
            </a:r>
            <a:r>
              <a:rPr lang="en-US" dirty="0" smtClean="0"/>
              <a:t> 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If a risk materializes‭ (‬happens‭) ‬</a:t>
            </a:r>
            <a:r>
              <a:rPr lang="en-US" dirty="0" smtClean="0"/>
              <a:t>then‭</a:t>
            </a:r>
          </a:p>
          <a:p>
            <a:pPr lvl="2">
              <a:spcBef>
                <a:spcPts val="800"/>
              </a:spcBef>
            </a:pPr>
            <a:r>
              <a:rPr lang="en-US" dirty="0" smtClean="0"/>
              <a:t>Use a contingency plan‭.</a:t>
            </a:r>
            <a:r>
              <a:rPr lang="en-US" dirty="0" smtClean="0"/>
              <a:t> ‬</a:t>
            </a:r>
          </a:p>
          <a:p>
            <a:pPr marL="342900" lvl="2" indent="-342900">
              <a:spcBef>
                <a:spcPts val="800"/>
              </a:spcBef>
            </a:pPr>
            <a:r>
              <a:rPr lang="en-US" sz="2200" b="1" dirty="0" smtClean="0"/>
              <a:t>6.3‭ ‬Adjust overall plans and estimates to take account of risks‭</a:t>
            </a:r>
            <a:r>
              <a:rPr lang="en-US" sz="2200" b="1" dirty="0" smtClean="0"/>
              <a:t>.</a:t>
            </a:r>
          </a:p>
          <a:p>
            <a:pPr marL="342900" lvl="2" indent="-342900">
              <a:spcBef>
                <a:spcPts val="800"/>
              </a:spcBef>
              <a:buNone/>
            </a:pPr>
            <a:r>
              <a:rPr lang="en-US" sz="2200" dirty="0" smtClean="0"/>
              <a:t>		</a:t>
            </a:r>
            <a:r>
              <a:rPr lang="en-US" sz="2200" dirty="0" err="1" smtClean="0"/>
              <a:t>e</a:t>
            </a:r>
            <a:r>
              <a:rPr lang="en-US" sz="2200" dirty="0" err="1" smtClean="0"/>
              <a:t>.g</a:t>
            </a:r>
            <a:r>
              <a:rPr lang="en-US" sz="2200" dirty="0" smtClean="0"/>
              <a:t>‭. ‬add new activities that will reduce risks‭.  </a:t>
            </a:r>
            <a:r>
              <a:rPr lang="en-US" sz="2200" dirty="0" smtClean="0"/>
              <a:t>‬ ‬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2743200"/>
            <a:ext cx="7947025" cy="3657600"/>
          </a:xfrm>
        </p:spPr>
        <p:txBody>
          <a:bodyPr>
            <a:normAutofit/>
          </a:bodyPr>
          <a:lstStyle/>
          <a:p>
            <a:r>
              <a:rPr lang="en-US" dirty="0" smtClean="0"/>
              <a:t>Project Planning in an organized step by step manner</a:t>
            </a:r>
          </a:p>
          <a:p>
            <a:r>
              <a:rPr lang="en-US" dirty="0" smtClean="0"/>
              <a:t>Different techniques and how they are fit into an overall planning approach </a:t>
            </a:r>
          </a:p>
          <a:p>
            <a:r>
              <a:rPr lang="en-US" dirty="0" smtClean="0"/>
              <a:t>The need to repeat the planning process in more details for some activities within a project before execution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 smtClean="0">
                <a:ea typeface="ＭＳ Ｐゴシック" pitchFamily="-112" charset="-128"/>
                <a:cs typeface="ＭＳ Ｐゴシック" pitchFamily="-112" charset="-128"/>
              </a:rPr>
              <a:t>Step 7‭: ‬Allocate Resources‭ (‬Staffing‭)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951381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7.1‭ ‬Identify and allocate </a:t>
            </a:r>
            <a:r>
              <a:rPr lang="en-US" b="1" dirty="0" smtClean="0"/>
              <a:t>resources‭</a:t>
            </a:r>
          </a:p>
          <a:p>
            <a:pPr lvl="1"/>
            <a:r>
              <a:rPr lang="en-US" dirty="0" smtClean="0"/>
              <a:t>type of staff needed for each activity‭.</a:t>
            </a:r>
            <a:r>
              <a:rPr lang="en-US" dirty="0" smtClean="0"/>
              <a:t> ‬</a:t>
            </a:r>
          </a:p>
          <a:p>
            <a:pPr lvl="1"/>
            <a:r>
              <a:rPr lang="en-US" dirty="0" smtClean="0"/>
              <a:t>staff availabilities are identified‭.</a:t>
            </a:r>
            <a:r>
              <a:rPr lang="en-US" dirty="0" smtClean="0"/>
              <a:t> ‬</a:t>
            </a:r>
          </a:p>
          <a:p>
            <a:pPr lvl="1"/>
            <a:r>
              <a:rPr lang="en-US" dirty="0" smtClean="0"/>
              <a:t>staff are provisionally allocated to task‭</a:t>
            </a:r>
            <a:r>
              <a:rPr lang="en-US" dirty="0" smtClean="0"/>
              <a:t>.</a:t>
            </a:r>
          </a:p>
          <a:p>
            <a:pPr marL="342900" lvl="1" indent="-342900">
              <a:spcBef>
                <a:spcPts val="800"/>
              </a:spcBef>
              <a:buClr>
                <a:schemeClr val="accent1"/>
              </a:buClr>
            </a:pPr>
            <a:r>
              <a:rPr lang="en-US" sz="2200" b="1" dirty="0" smtClean="0"/>
              <a:t>7.2‭ ‬Revise plans and estimates to take into </a:t>
            </a:r>
            <a:r>
              <a:rPr lang="en-US" sz="2200" b="1" dirty="0" smtClean="0"/>
              <a:t>account</a:t>
            </a:r>
          </a:p>
          <a:p>
            <a:pPr marL="342900" lvl="1" indent="-342900">
              <a:spcBef>
                <a:spcPts val="800"/>
              </a:spcBef>
              <a:buClr>
                <a:schemeClr val="accent1"/>
              </a:buClr>
              <a:buNone/>
            </a:pPr>
            <a:r>
              <a:rPr lang="en-US" sz="2200" b="1" dirty="0" smtClean="0"/>
              <a:t>resource constraints‭</a:t>
            </a:r>
            <a:r>
              <a:rPr lang="en-US" sz="2200" b="1" dirty="0" smtClean="0"/>
              <a:t>.</a:t>
            </a:r>
          </a:p>
          <a:p>
            <a:pPr lvl="1"/>
            <a:r>
              <a:rPr lang="en-US" dirty="0" smtClean="0"/>
              <a:t>staffing constraints‭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b="1" dirty="0" smtClean="0"/>
              <a:t>Gantt </a:t>
            </a:r>
            <a:r>
              <a:rPr lang="en-US" b="1" dirty="0" smtClean="0"/>
              <a:t>charts‭</a:t>
            </a:r>
            <a:r>
              <a:rPr lang="en-US" dirty="0" smtClean="0"/>
              <a:t>: ‬unlike the activity network they give a </a:t>
            </a:r>
            <a:r>
              <a:rPr lang="en-US" dirty="0" smtClean="0"/>
              <a:t>clear‭</a:t>
            </a:r>
          </a:p>
          <a:p>
            <a:pPr lvl="1">
              <a:buNone/>
            </a:pPr>
            <a:r>
              <a:rPr lang="en-US" dirty="0" smtClean="0"/>
              <a:t>picture of when activities will take place and highlights </a:t>
            </a:r>
            <a:r>
              <a:rPr lang="en-US" dirty="0" smtClean="0"/>
              <a:t>which</a:t>
            </a:r>
          </a:p>
          <a:p>
            <a:pPr lvl="1">
              <a:buNone/>
            </a:pPr>
            <a:r>
              <a:rPr lang="en-US" dirty="0" smtClean="0"/>
              <a:t>ones will be executed at the same time‭.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Gant Chart</a:t>
            </a:r>
            <a:endParaRPr lang="en-US" dirty="0"/>
          </a:p>
        </p:txBody>
      </p:sp>
      <p:pic>
        <p:nvPicPr>
          <p:cNvPr id="5" name="Content Placeholder 4" descr="Picture 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1261" y="2231840"/>
            <a:ext cx="6054877" cy="412451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Step 8‭: ‬Review/publicize Plan‭ ‬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80" y="2362200"/>
            <a:ext cx="7945439" cy="3675063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b="1" dirty="0" smtClean="0"/>
              <a:t>8.1‭ ‬Review quality aspects of the project plan‭</a:t>
            </a:r>
            <a:r>
              <a:rPr lang="en-US" b="1" dirty="0" smtClean="0"/>
              <a:t>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Each activity should have‭</a:t>
            </a:r>
            <a:r>
              <a:rPr lang="en-US" dirty="0" smtClean="0"/>
              <a:t> ‘exit requirements’‭ </a:t>
            </a:r>
            <a:r>
              <a:rPr lang="en-US" dirty="0" smtClean="0"/>
              <a:t>‬or sign </a:t>
            </a:r>
            <a:r>
              <a:rPr lang="en-US" dirty="0" smtClean="0"/>
              <a:t>off</a:t>
            </a:r>
          </a:p>
          <a:p>
            <a:pPr lvl="1">
              <a:spcBef>
                <a:spcPts val="800"/>
              </a:spcBef>
              <a:buNone/>
            </a:pPr>
            <a:r>
              <a:rPr lang="en-US" dirty="0" smtClean="0"/>
              <a:t>requirements‭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Each activity should have quality criteria‭</a:t>
            </a:r>
            <a:r>
              <a:rPr lang="en-US" dirty="0" smtClean="0"/>
              <a:t>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Quality criteria‭ : ‬are quality checks that have to be passed‭</a:t>
            </a:r>
            <a:r>
              <a:rPr lang="en-US" dirty="0" smtClean="0"/>
              <a:t> ‬</a:t>
            </a:r>
          </a:p>
          <a:p>
            <a:pPr lvl="1">
              <a:spcBef>
                <a:spcPts val="800"/>
              </a:spcBef>
              <a:buNone/>
            </a:pPr>
            <a:r>
              <a:rPr lang="en-US" dirty="0" smtClean="0"/>
              <a:t>before the product can </a:t>
            </a:r>
            <a:r>
              <a:rPr lang="en-US" dirty="0" smtClean="0"/>
              <a:t>be‭ ’signed off’ </a:t>
            </a:r>
            <a:r>
              <a:rPr lang="en-US" dirty="0" smtClean="0"/>
              <a:t>‬as completed‭. ‬</a:t>
            </a:r>
            <a:r>
              <a:rPr lang="en-US" dirty="0" smtClean="0"/>
              <a:t>	</a:t>
            </a:r>
          </a:p>
          <a:p>
            <a:pPr lvl="1">
              <a:spcBef>
                <a:spcPts val="800"/>
              </a:spcBef>
              <a:buNone/>
            </a:pPr>
            <a:endParaRPr lang="en-US" dirty="0" smtClean="0"/>
          </a:p>
          <a:p>
            <a:pPr>
              <a:spcBef>
                <a:spcPts val="800"/>
              </a:spcBef>
            </a:pPr>
            <a:r>
              <a:rPr lang="en-US" b="1" dirty="0" smtClean="0"/>
              <a:t>8.2‭ ‬Document plans and obtain agreement‭.</a:t>
            </a:r>
          </a:p>
          <a:p>
            <a:pPr lvl="1">
              <a:spcBef>
                <a:spcPts val="800"/>
              </a:spcBef>
            </a:pPr>
            <a:r>
              <a:rPr lang="en-US" dirty="0" smtClean="0"/>
              <a:t>all parties understand and agree to the commitments in‭ </a:t>
            </a:r>
            <a:r>
              <a:rPr lang="en-US" dirty="0" smtClean="0"/>
              <a:t>the plan </a:t>
            </a:r>
          </a:p>
          <a:p>
            <a:pPr>
              <a:spcBef>
                <a:spcPts val="800"/>
              </a:spcBef>
              <a:buNone/>
            </a:pPr>
            <a:endParaRPr lang="en-US" dirty="0" smtClean="0"/>
          </a:p>
          <a:p>
            <a:pPr lvl="1">
              <a:spcBef>
                <a:spcPts val="800"/>
              </a:spcBef>
              <a:buNone/>
            </a:pPr>
            <a:endParaRPr lang="en-US" dirty="0" smtClean="0"/>
          </a:p>
          <a:p>
            <a:pPr marL="342900" lvl="1" indent="-342900">
              <a:spcBef>
                <a:spcPts val="800"/>
              </a:spcBef>
              <a:buClr>
                <a:schemeClr val="accent1"/>
              </a:buClr>
              <a:buNone/>
            </a:pPr>
            <a:endParaRPr lang="en-US" sz="2200" b="1" dirty="0" smtClean="0"/>
          </a:p>
          <a:p>
            <a:pPr lvl="1">
              <a:spcBef>
                <a:spcPts val="800"/>
              </a:spcBef>
              <a:buNone/>
            </a:pPr>
            <a:endParaRPr lang="en-US" sz="2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>
                <a:ea typeface="ＭＳ Ｐゴシック" pitchFamily="-112" charset="-128"/>
                <a:cs typeface="ＭＳ Ｐゴシック" pitchFamily="-112" charset="-128"/>
              </a:rPr>
              <a:t>Step 9/10‭: ‬Execute plan/Lower-</a:t>
            </a:r>
            <a:r>
              <a:rPr lang="en-AU" sz="3200" dirty="0" smtClean="0">
                <a:ea typeface="ＭＳ Ｐゴシック" pitchFamily="-112" charset="-128"/>
                <a:cs typeface="ＭＳ Ｐゴシック" pitchFamily="-112" charset="-128"/>
              </a:rPr>
              <a:t>level planning‭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7945439" cy="3598863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 smtClean="0"/>
              <a:t>Plans will need to be more detailed for each activity as </a:t>
            </a:r>
            <a:r>
              <a:rPr lang="en-US" dirty="0" smtClean="0"/>
              <a:t>it‭</a:t>
            </a:r>
          </a:p>
          <a:p>
            <a:pPr>
              <a:spcBef>
                <a:spcPts val="800"/>
              </a:spcBef>
              <a:buNone/>
            </a:pPr>
            <a:r>
              <a:rPr lang="en-US" dirty="0" smtClean="0"/>
              <a:t>becomes </a:t>
            </a:r>
            <a:r>
              <a:rPr lang="en-US" dirty="0" smtClean="0"/>
              <a:t>due‭</a:t>
            </a:r>
          </a:p>
          <a:p>
            <a:pPr>
              <a:spcBef>
                <a:spcPts val="800"/>
              </a:spcBef>
              <a:buNone/>
            </a:pPr>
            <a:endParaRPr lang="en-US" dirty="0" smtClean="0"/>
          </a:p>
          <a:p>
            <a:pPr>
              <a:spcBef>
                <a:spcPts val="800"/>
              </a:spcBef>
            </a:pPr>
            <a:r>
              <a:rPr lang="en-US" dirty="0" smtClean="0"/>
              <a:t>Detailed planning of later stages needs to be delayed </a:t>
            </a:r>
            <a:r>
              <a:rPr lang="en-US" dirty="0" smtClean="0"/>
              <a:t>because</a:t>
            </a:r>
          </a:p>
          <a:p>
            <a:pPr>
              <a:spcBef>
                <a:spcPts val="800"/>
              </a:spcBef>
              <a:buNone/>
            </a:pPr>
            <a:r>
              <a:rPr lang="en-US" dirty="0" smtClean="0"/>
              <a:t>more information will be available nearer their start‭</a:t>
            </a:r>
            <a:r>
              <a:rPr lang="en-US" dirty="0" smtClean="0"/>
              <a:t>.</a:t>
            </a:r>
          </a:p>
          <a:p>
            <a:pPr>
              <a:spcBef>
                <a:spcPts val="800"/>
              </a:spcBef>
              <a:buNone/>
            </a:pPr>
            <a:endParaRPr lang="en-US" dirty="0" smtClean="0"/>
          </a:p>
          <a:p>
            <a:pPr marL="342900" lvl="1" indent="-342900">
              <a:spcBef>
                <a:spcPts val="800"/>
              </a:spcBef>
              <a:buClr>
                <a:schemeClr val="accent1"/>
              </a:buClr>
            </a:pPr>
            <a:r>
              <a:rPr lang="en-US" sz="2162" dirty="0" smtClean="0"/>
              <a:t>But it is necessary to make provisional plans for more distant‭</a:t>
            </a:r>
            <a:r>
              <a:rPr lang="en-US" sz="2162" dirty="0" smtClean="0"/>
              <a:t> </a:t>
            </a:r>
          </a:p>
          <a:p>
            <a:pPr marL="342900" lvl="1" indent="-342900">
              <a:spcBef>
                <a:spcPts val="800"/>
              </a:spcBef>
              <a:buClr>
                <a:schemeClr val="accent1"/>
              </a:buClr>
              <a:buNone/>
            </a:pPr>
            <a:r>
              <a:rPr lang="en-US" sz="2200" dirty="0" smtClean="0"/>
              <a:t>tasks‭</a:t>
            </a:r>
            <a:r>
              <a:rPr lang="en-US" sz="2200" dirty="0" smtClean="0"/>
              <a:t>.</a:t>
            </a:r>
            <a:r>
              <a:rPr lang="en-US" sz="2200" dirty="0" smtClean="0"/>
              <a:t> Why‭</a:t>
            </a:r>
            <a:r>
              <a:rPr lang="en-US" sz="2200" dirty="0" smtClean="0"/>
              <a:t>? </a:t>
            </a: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Activities‭ ‬Steps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038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  <a:ea typeface="ＭＳ Ｐゴシック" pitchFamily="-112" charset="-128"/>
                <a:cs typeface="ＭＳ Ｐゴシック" pitchFamily="-112" charset="-128"/>
              </a:rPr>
              <a:t>Step 0‭: ‬Select project‭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Step 1‭: ‬Identify project scope and objectives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Step 2‭: ‬Identify project infrastructure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Step 3‭: ‬Analyze project characteristics‭</a:t>
            </a:r>
          </a:p>
          <a:p>
            <a:r>
              <a:rPr lang="en-US" dirty="0" smtClean="0"/>
              <a:t>Step 4‭: ‬Identify project products and activities‭</a:t>
            </a:r>
          </a:p>
          <a:p>
            <a:r>
              <a:rPr lang="en-US" dirty="0" smtClean="0"/>
              <a:t>Step 5‭: ‬Estimate effort for each activity‭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Activities‭ ‬Steps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0386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Step 6‭: ‬Identify activity risks‭</a:t>
            </a:r>
          </a:p>
          <a:p>
            <a:r>
              <a:rPr lang="en-US" dirty="0" smtClean="0"/>
              <a:t>Step 7‭: ‬Allocate resources‭</a:t>
            </a:r>
          </a:p>
          <a:p>
            <a:r>
              <a:rPr lang="en-US" dirty="0" smtClean="0"/>
              <a:t>Step 8‭: ‬Review/publicize plan‭ </a:t>
            </a:r>
          </a:p>
          <a:p>
            <a:r>
              <a:rPr lang="en-US" dirty="0" smtClean="0"/>
              <a:t>Step 9‭: ‬Execute plan</a:t>
            </a:r>
          </a:p>
          <a:p>
            <a:r>
              <a:rPr lang="en-US" dirty="0" smtClean="0"/>
              <a:t>Step 10‭: ‬Execute lower levels of planning‭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overview of step wise</a:t>
            </a:r>
            <a:endParaRPr lang="en-US" dirty="0"/>
          </a:p>
        </p:txBody>
      </p:sp>
      <p:pic>
        <p:nvPicPr>
          <p:cNvPr id="5" name="Content Placeholder 4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9746" y="2438400"/>
            <a:ext cx="6859570" cy="4038600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Step 4: ‬Identify Project Products and‭ Activities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smtClean="0"/>
              <a:t>4.1‭ ‬Identify and describe project </a:t>
            </a:r>
            <a:r>
              <a:rPr lang="en-US" sz="2400" b="1" dirty="0" smtClean="0"/>
              <a:t>products</a:t>
            </a:r>
          </a:p>
          <a:p>
            <a:pPr lvl="1"/>
            <a:r>
              <a:rPr lang="en-US" dirty="0" smtClean="0"/>
              <a:t>Identify all the products related to the </a:t>
            </a:r>
            <a:r>
              <a:rPr lang="en-US" dirty="0" smtClean="0"/>
              <a:t>project‭</a:t>
            </a:r>
          </a:p>
          <a:p>
            <a:pPr lvl="1"/>
            <a:r>
              <a:rPr lang="en-US" dirty="0" smtClean="0"/>
              <a:t>Account for the required activities‭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b="1" dirty="0" smtClean="0"/>
              <a:t>Products can be‭</a:t>
            </a:r>
            <a:r>
              <a:rPr lang="en-US" b="1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Deliverables‭.</a:t>
            </a:r>
            <a:r>
              <a:rPr lang="en-US" dirty="0" smtClean="0"/>
              <a:t> ‬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‬Intermediate products‭</a:t>
            </a:r>
            <a:r>
              <a:rPr lang="en-US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Technical products‭ (‬</a:t>
            </a:r>
            <a:r>
              <a:rPr lang="en-US" dirty="0" err="1" smtClean="0"/>
              <a:t>e.g</a:t>
            </a:r>
            <a:r>
              <a:rPr lang="en-US" dirty="0" smtClean="0"/>
              <a:t>‭. ‬training material‭, ‬operating instructions‭)</a:t>
            </a:r>
            <a:r>
              <a:rPr lang="en-US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Products for management and quality‭ (‬</a:t>
            </a:r>
            <a:r>
              <a:rPr lang="en-US" dirty="0" err="1" smtClean="0"/>
              <a:t>e.g</a:t>
            </a:r>
            <a:r>
              <a:rPr lang="en-US" dirty="0" smtClean="0"/>
              <a:t>‭. ‬planning documents‭).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Step 4:</a:t>
            </a:r>
            <a:r>
              <a:rPr lang="en-US" sz="4800" dirty="0" smtClean="0"/>
              <a:t> ‬(cont.)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981200"/>
            <a:ext cx="7945439" cy="437515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/>
              <a:t>Products can be‭</a:t>
            </a:r>
            <a:r>
              <a:rPr lang="en-US" sz="2400" b="1" dirty="0" smtClean="0"/>
              <a:t>:</a:t>
            </a:r>
          </a:p>
          <a:p>
            <a:pPr lvl="1">
              <a:buFont typeface="Arial"/>
              <a:buChar char="•"/>
            </a:pPr>
            <a:r>
              <a:rPr lang="en-US" sz="2054" dirty="0" smtClean="0"/>
              <a:t>Created from scratch‭.</a:t>
            </a:r>
            <a:endParaRPr lang="en-US" sz="2054" dirty="0" smtClean="0"/>
          </a:p>
          <a:p>
            <a:pPr lvl="1">
              <a:buFont typeface="Arial"/>
              <a:buChar char="•"/>
            </a:pPr>
            <a:r>
              <a:rPr lang="en-US" sz="2054" dirty="0" smtClean="0"/>
              <a:t>Modified version of something‭.</a:t>
            </a:r>
            <a:r>
              <a:rPr lang="en-US" sz="2054" dirty="0" smtClean="0"/>
              <a:t>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Document‭.</a:t>
            </a:r>
            <a:r>
              <a:rPr lang="en-US" dirty="0" smtClean="0"/>
              <a:t>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Person.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Not an activity‭.</a:t>
            </a:r>
            <a:r>
              <a:rPr lang="en-US" dirty="0" smtClean="0"/>
              <a:t> ‬</a:t>
            </a:r>
          </a:p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sz="2400" b="1" dirty="0" smtClean="0"/>
              <a:t>Activity‭</a:t>
            </a:r>
          </a:p>
          <a:p>
            <a:pPr lvl="1">
              <a:buFont typeface="Arial"/>
              <a:buChar char="•"/>
            </a:pPr>
            <a:r>
              <a:rPr lang="en-US" sz="2054" dirty="0" smtClean="0"/>
              <a:t>training‭</a:t>
            </a:r>
          </a:p>
          <a:p>
            <a:pPr lvl="1">
              <a:buFont typeface="Arial"/>
              <a:buChar char="•"/>
            </a:pPr>
            <a:r>
              <a:rPr lang="en-US" sz="2054" dirty="0" smtClean="0"/>
              <a:t>Testing‭</a:t>
            </a:r>
          </a:p>
          <a:p>
            <a:pPr lvl="1">
              <a:buFont typeface="Arial"/>
              <a:buChar char="•"/>
            </a:pPr>
            <a:r>
              <a:rPr lang="en-US" sz="2054" dirty="0" smtClean="0"/>
              <a:t>Designing</a:t>
            </a:r>
          </a:p>
          <a:p>
            <a:pPr lvl="1">
              <a:buFont typeface="Arial"/>
              <a:buChar char="•"/>
            </a:pPr>
            <a:r>
              <a:rPr lang="en-US" sz="2054" dirty="0" smtClean="0"/>
              <a:t>Documenting‭. 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686800" cy="1143000"/>
          </a:xfrm>
        </p:spPr>
        <p:txBody>
          <a:bodyPr/>
          <a:lstStyle/>
          <a:p>
            <a:r>
              <a:rPr lang="en-US" sz="4000" dirty="0" smtClean="0"/>
              <a:t>Step</a:t>
            </a:r>
            <a:r>
              <a:rPr lang="en-US" sz="4000" dirty="0" smtClean="0"/>
              <a:t> 4</a:t>
            </a:r>
            <a:r>
              <a:rPr lang="en-US" sz="4000" dirty="0" smtClean="0"/>
              <a:t>:</a:t>
            </a:r>
            <a:r>
              <a:rPr lang="en-US" sz="4000" dirty="0" smtClean="0"/>
              <a:t> ‬(cont.)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209800"/>
            <a:ext cx="7662864" cy="4146550"/>
          </a:xfrm>
        </p:spPr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sz="2800" b="1" dirty="0" smtClean="0"/>
              <a:t>Products will perform a hierarchy‭:</a:t>
            </a:r>
            <a:r>
              <a:rPr lang="en-US" sz="2800" b="1" dirty="0" smtClean="0"/>
              <a:t> </a:t>
            </a:r>
          </a:p>
          <a:p>
            <a:pPr lvl="1"/>
            <a:r>
              <a:rPr lang="en-US" sz="2595" dirty="0" smtClean="0"/>
              <a:t>Main products will have a set of components which</a:t>
            </a:r>
            <a:r>
              <a:rPr lang="en-US" sz="2595" dirty="0" smtClean="0"/>
              <a:t> </a:t>
            </a:r>
          </a:p>
          <a:p>
            <a:pPr lvl="1">
              <a:buNone/>
            </a:pPr>
            <a:r>
              <a:rPr lang="en-US" sz="2595" dirty="0" smtClean="0"/>
              <a:t>in turn will </a:t>
            </a:r>
            <a:r>
              <a:rPr lang="en-US" sz="2595" dirty="0" smtClean="0"/>
              <a:t>have sub-components and so on‭</a:t>
            </a:r>
            <a:r>
              <a:rPr lang="en-US" sz="2595" dirty="0" smtClean="0"/>
              <a:t>.</a:t>
            </a:r>
          </a:p>
          <a:p>
            <a:pPr lvl="1">
              <a:buNone/>
            </a:pPr>
            <a:endParaRPr lang="en-US" sz="2595" dirty="0" smtClean="0"/>
          </a:p>
          <a:p>
            <a:pPr lvl="1"/>
            <a:r>
              <a:rPr lang="en-US" sz="2595" dirty="0" smtClean="0"/>
              <a:t>These relationships can be documented in a</a:t>
            </a:r>
            <a:r>
              <a:rPr lang="en-US" sz="2595" dirty="0" smtClean="0"/>
              <a:t> </a:t>
            </a:r>
          </a:p>
          <a:p>
            <a:pPr lvl="1">
              <a:buNone/>
            </a:pPr>
            <a:r>
              <a:rPr lang="en-US" sz="2595" dirty="0" smtClean="0"/>
              <a:t>PBS product breakdown structure.</a:t>
            </a:r>
          </a:p>
          <a:p>
            <a:pPr lvl="1">
              <a:buNone/>
            </a:pPr>
            <a:r>
              <a:rPr lang="en-US" sz="2595" dirty="0" smtClean="0"/>
              <a:t> </a:t>
            </a:r>
            <a:endParaRPr lang="en-US" sz="2595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Product Breakdown Structure‭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43400"/>
          </a:xfrm>
        </p:spPr>
        <p:txBody>
          <a:bodyPr>
            <a:normAutofit/>
          </a:bodyPr>
          <a:lstStyle/>
          <a:p>
            <a:pPr marL="342900" lvl="2" indent="0">
              <a:spcBef>
                <a:spcPts val="800"/>
              </a:spcBef>
            </a:pPr>
            <a:r>
              <a:rPr lang="en-US" sz="2400" dirty="0" smtClean="0"/>
              <a:t>The tangible products are those at the bottom of the PBS</a:t>
            </a:r>
            <a:r>
              <a:rPr lang="en-US" sz="2400" dirty="0" smtClean="0"/>
              <a:t> </a:t>
            </a:r>
          </a:p>
          <a:p>
            <a:pPr marL="342900" lvl="2" indent="0">
              <a:spcBef>
                <a:spcPts val="800"/>
              </a:spcBef>
              <a:buNone/>
            </a:pPr>
            <a:r>
              <a:rPr lang="en-US" sz="2400" dirty="0" smtClean="0"/>
              <a:t>t</a:t>
            </a:r>
            <a:r>
              <a:rPr lang="en-US" sz="2400" dirty="0" smtClean="0"/>
              <a:t>hat‭ are </a:t>
            </a:r>
            <a:r>
              <a:rPr lang="en-US" sz="2400" dirty="0" smtClean="0"/>
              <a:t>not further subdivided‭.</a:t>
            </a:r>
            <a:r>
              <a:rPr lang="en-US" sz="2400" dirty="0" smtClean="0"/>
              <a:t> </a:t>
            </a:r>
          </a:p>
          <a:p>
            <a:pPr marL="342900" lvl="2" indent="0">
              <a:spcBef>
                <a:spcPts val="800"/>
              </a:spcBef>
            </a:pPr>
            <a:r>
              <a:rPr lang="en-US" sz="2400" dirty="0" smtClean="0"/>
              <a:t>The boxes that are higher up are names of group of items‭</a:t>
            </a:r>
            <a:r>
              <a:rPr lang="en-US" sz="2400" dirty="0" smtClean="0"/>
              <a:t>.</a:t>
            </a:r>
          </a:p>
          <a:p>
            <a:pPr marL="342900" lvl="2" indent="0">
              <a:spcBef>
                <a:spcPts val="800"/>
              </a:spcBef>
            </a:pPr>
            <a:r>
              <a:rPr lang="en-US" sz="2400" dirty="0" smtClean="0"/>
              <a:t>The products at the bottom of the PBS should be‭</a:t>
            </a:r>
            <a:r>
              <a:rPr lang="en-US" sz="2400" dirty="0" smtClean="0"/>
              <a:t> </a:t>
            </a:r>
          </a:p>
          <a:p>
            <a:pPr marL="342900" lvl="2" indent="0">
              <a:spcBef>
                <a:spcPts val="800"/>
              </a:spcBef>
              <a:buNone/>
            </a:pPr>
            <a:r>
              <a:rPr lang="en-US" sz="2400" dirty="0" smtClean="0"/>
              <a:t>documented by Product Descriptions‭</a:t>
            </a:r>
            <a:r>
              <a:rPr lang="en-US" sz="2400" dirty="0" smtClean="0"/>
              <a:t>.</a:t>
            </a:r>
          </a:p>
          <a:p>
            <a:pPr marL="679450" lvl="3" indent="0">
              <a:spcBef>
                <a:spcPts val="800"/>
              </a:spcBef>
              <a:buFont typeface="Wingdings" charset="2"/>
              <a:buChar char="§"/>
            </a:pPr>
            <a:r>
              <a:rPr lang="en-US" sz="2400" dirty="0" smtClean="0"/>
              <a:t>The name‭, ‬the purpose‭, ‬the derivation of the product‭.</a:t>
            </a:r>
            <a:r>
              <a:rPr lang="en-US" sz="2400" dirty="0" smtClean="0"/>
              <a:t> ‬</a:t>
            </a:r>
          </a:p>
          <a:p>
            <a:pPr marL="679450" lvl="3" indent="0">
              <a:spcBef>
                <a:spcPts val="800"/>
              </a:spcBef>
              <a:buFont typeface="Wingdings" charset="2"/>
              <a:buChar char="§"/>
            </a:pPr>
            <a:r>
              <a:rPr lang="en-US" sz="2400" dirty="0" smtClean="0"/>
              <a:t>The composition‭, ‬the form the standards and </a:t>
            </a:r>
            <a:r>
              <a:rPr lang="en-US" sz="2400" dirty="0" smtClean="0"/>
              <a:t>quality</a:t>
            </a:r>
          </a:p>
          <a:p>
            <a:pPr marL="342900" lvl="2" indent="0">
              <a:spcBef>
                <a:spcPts val="800"/>
              </a:spcBef>
              <a:buNone/>
            </a:pPr>
            <a:r>
              <a:rPr lang="en-US" sz="2400" dirty="0" smtClean="0"/>
              <a:t>criteria of the product‭.</a:t>
            </a:r>
          </a:p>
          <a:p>
            <a:pPr indent="0">
              <a:spcBef>
                <a:spcPts val="800"/>
              </a:spcBef>
              <a:buNone/>
            </a:pPr>
            <a:endParaRPr lang="en-US" sz="3097" dirty="0" smtClean="0"/>
          </a:p>
          <a:p>
            <a:pPr indent="0">
              <a:spcBef>
                <a:spcPts val="800"/>
              </a:spcBef>
              <a:buNone/>
            </a:pPr>
            <a:endParaRPr lang="en-US" sz="3097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E68FA-E98E-2C4C-98EC-43C30019907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1153</TotalTime>
  <Words>1113</Words>
  <Application>Microsoft Macintosh PowerPoint</Application>
  <PresentationFormat>On-screen Show (4:3)</PresentationFormat>
  <Paragraphs>186</Paragraphs>
  <Slides>23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Genesis</vt:lpstr>
      <vt:lpstr>Chapter 3: An overview of project planning </vt:lpstr>
      <vt:lpstr>Topics to be covered</vt:lpstr>
      <vt:lpstr>Planning Activities‭ ‬Steps </vt:lpstr>
      <vt:lpstr>Planning Activities‭ ‬Steps (cont.) </vt:lpstr>
      <vt:lpstr>An overview of step wise</vt:lpstr>
      <vt:lpstr>Step 4: ‬Identify Project Products and‭ Activities</vt:lpstr>
      <vt:lpstr>Step 4: ‬(cont.)</vt:lpstr>
      <vt:lpstr>Step 4: ‬(cont.)</vt:lpstr>
      <vt:lpstr>Product Breakdown Structure‭</vt:lpstr>
      <vt:lpstr>Product Breakdown Structure‭</vt:lpstr>
      <vt:lpstr>Step 4: ‬(cont.)</vt:lpstr>
      <vt:lpstr>Product Flow Diagram</vt:lpstr>
      <vt:lpstr>Step 4:‭ (cont.) </vt:lpstr>
      <vt:lpstr>Step 4:‭ (cont.) </vt:lpstr>
      <vt:lpstr>Activity Network Diagram</vt:lpstr>
      <vt:lpstr>Step 4:‭ (cont.) </vt:lpstr>
      <vt:lpstr>Step 5: Estimate Effort for Each Activity</vt:lpstr>
      <vt:lpstr>Step 6‭: ‬Identify Activity Risks</vt:lpstr>
      <vt:lpstr>Step 6‭: ‬(cont.)</vt:lpstr>
      <vt:lpstr>Step 7‭: ‬Allocate Resources‭ (‬Staffing‭)</vt:lpstr>
      <vt:lpstr>Gant Chart</vt:lpstr>
      <vt:lpstr>Step 8‭: ‬Review/publicize Plan‭ ‬</vt:lpstr>
      <vt:lpstr>Step 9/10‭: ‬Execute plan/Lower-level planning‭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 481</dc:title>
  <dc:creator>Afnan Al-Bahily</dc:creator>
  <cp:lastModifiedBy>Afnan Al-Bahily</cp:lastModifiedBy>
  <cp:revision>69</cp:revision>
  <dcterms:created xsi:type="dcterms:W3CDTF">2012-02-18T18:14:40Z</dcterms:created>
  <dcterms:modified xsi:type="dcterms:W3CDTF">2012-02-18T22:00:41Z</dcterms:modified>
</cp:coreProperties>
</file>