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8" r:id="rId3"/>
    <p:sldId id="264" r:id="rId4"/>
    <p:sldId id="266" r:id="rId5"/>
    <p:sldId id="267" r:id="rId6"/>
    <p:sldId id="268" r:id="rId7"/>
    <p:sldId id="269" r:id="rId8"/>
    <p:sldId id="270" r:id="rId9"/>
    <p:sldId id="271" r:id="rId10"/>
    <p:sldId id="272" r:id="rId11"/>
    <p:sldId id="273" r:id="rId12"/>
    <p:sldId id="265"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B8ABB09-4A1D-463E-8065-109CC2B7EFAA}" type="datetimeFigureOut">
              <a:rPr lang="ar-SA" smtClean="0"/>
              <a:pPr/>
              <a:t>3/18/1433</a:t>
            </a:fld>
            <a:endParaRPr lang="ar-SA"/>
          </a:p>
        </p:txBody>
      </p:sp>
      <p:sp>
        <p:nvSpPr>
          <p:cNvPr id="17" name="Footer Placeholder 16"/>
          <p:cNvSpPr>
            <a:spLocks noGrp="1"/>
          </p:cNvSpPr>
          <p:nvPr>
            <p:ph type="ftr" sz="quarter" idx="11"/>
          </p:nvPr>
        </p:nvSpPr>
        <p:spPr/>
        <p:txBody>
          <a:bodyPr/>
          <a:lstStyle/>
          <a:p>
            <a:endParaRPr lang="ar-S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B34F065-1154-456A-91E3-76DE8E75E17B}" type="slidenum">
              <a:rPr lang="ar-SA" smtClean="0"/>
              <a:pPr/>
              <a:t>‹#›</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3/18/1433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B34F065-1154-456A-91E3-76DE8E75E17B}" type="slidenum">
              <a:rPr lang="ar-SA" smtClean="0"/>
              <a:pPr/>
              <a:t>‹#›</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3/18/1433</a:t>
            </a:fld>
            <a:endParaRPr lang="ar-SA"/>
          </a:p>
        </p:txBody>
      </p:sp>
      <p:sp>
        <p:nvSpPr>
          <p:cNvPr id="5" name="Footer Placeholder 4"/>
          <p:cNvSpPr>
            <a:spLocks noGrp="1"/>
          </p:cNvSpPr>
          <p:nvPr>
            <p:ph type="ftr" sz="quarter" idx="11"/>
          </p:nvPr>
        </p:nvSpPr>
        <p:spPr/>
        <p:txBody>
          <a:bodyPr/>
          <a:lstStyle/>
          <a:p>
            <a:endParaRPr lang="ar-SA"/>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3/18/1433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4361688" y="1026372"/>
            <a:ext cx="457200" cy="441325"/>
          </a:xfrm>
        </p:spPr>
        <p:txBody>
          <a:bodyPr/>
          <a:lstStyle/>
          <a:p>
            <a:fld id="{0B34F065-1154-456A-91E3-76DE8E75E17B}" type="slidenum">
              <a:rPr lang="ar-SA" smtClean="0"/>
              <a:pPr/>
              <a:t>‹#›</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SA"/>
          </a:p>
        </p:txBody>
      </p:sp>
      <p:sp>
        <p:nvSpPr>
          <p:cNvPr id="4" name="Date Placeholder 3"/>
          <p:cNvSpPr>
            <a:spLocks noGrp="1"/>
          </p:cNvSpPr>
          <p:nvPr>
            <p:ph type="dt" sz="half" idx="10"/>
          </p:nvPr>
        </p:nvSpPr>
        <p:spPr/>
        <p:txBody>
          <a:bodyPr/>
          <a:lstStyle/>
          <a:p>
            <a:fld id="{1B8ABB09-4A1D-463E-8065-109CC2B7EFAA}" type="datetimeFigureOut">
              <a:rPr lang="ar-SA" smtClean="0"/>
              <a:pPr/>
              <a:t>3/18/1433</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B34F065-1154-456A-91E3-76DE8E75E17B}" type="slidenum">
              <a:rPr lang="ar-SA" smtClean="0"/>
              <a:pPr/>
              <a:t>‹#›</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B8ABB09-4A1D-463E-8065-109CC2B7EFAA}" type="datetimeFigureOut">
              <a:rPr lang="ar-SA" smtClean="0"/>
              <a:pPr/>
              <a:t>3/18/1433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B8ABB09-4A1D-463E-8065-109CC2B7EFAA}" type="datetimeFigureOut">
              <a:rPr lang="ar-SA" smtClean="0"/>
              <a:pPr/>
              <a:t>3/18/1433</a:t>
            </a:fld>
            <a:endParaRPr lang="ar-SA"/>
          </a:p>
        </p:txBody>
      </p:sp>
      <p:sp>
        <p:nvSpPr>
          <p:cNvPr id="8" name="Footer Placeholder 7"/>
          <p:cNvSpPr>
            <a:spLocks noGrp="1"/>
          </p:cNvSpPr>
          <p:nvPr>
            <p:ph type="ftr" sz="quarter" idx="11"/>
          </p:nvPr>
        </p:nvSpPr>
        <p:spPr>
          <a:xfrm>
            <a:off x="304800" y="6409944"/>
            <a:ext cx="3581400" cy="365760"/>
          </a:xfrm>
        </p:spPr>
        <p:txBody>
          <a:bodyPr/>
          <a:lstStyle/>
          <a:p>
            <a:endParaRPr lang="ar-S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B34F065-1154-456A-91E3-76DE8E75E17B}" type="slidenum">
              <a:rPr lang="ar-SA" smtClean="0"/>
              <a:pPr/>
              <a:t>‹#›</a:t>
            </a:fld>
            <a:endParaRPr lang="ar-SA"/>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pPr/>
              <a:t>3/18/1433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a:xfrm>
            <a:off x="4343400" y="1036020"/>
            <a:ext cx="457200" cy="441325"/>
          </a:xfrm>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B8ABB09-4A1D-463E-8065-109CC2B7EFAA}" type="datetimeFigureOut">
              <a:rPr lang="ar-SA" smtClean="0"/>
              <a:pPr/>
              <a:t>3/18/1433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B34F065-1154-456A-91E3-76DE8E75E17B}" type="slidenum">
              <a:rPr lang="ar-SA" smtClean="0"/>
              <a:pPr/>
              <a:t>‹#›</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3/18/1433</a:t>
            </a:fld>
            <a:endParaRPr lang="ar-SA"/>
          </a:p>
        </p:txBody>
      </p:sp>
      <p:sp>
        <p:nvSpPr>
          <p:cNvPr id="6" name="Footer Placeholder 5"/>
          <p:cNvSpPr>
            <a:spLocks noGrp="1"/>
          </p:cNvSpPr>
          <p:nvPr>
            <p:ph type="ftr" sz="quarter" idx="11"/>
          </p:nvPr>
        </p:nvSpPr>
        <p:spPr>
          <a:xfrm>
            <a:off x="301752" y="6410848"/>
            <a:ext cx="3383280" cy="365760"/>
          </a:xfrm>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B34F065-1154-456A-91E3-76DE8E75E17B}" type="slidenum">
              <a:rPr lang="ar-SA" smtClean="0"/>
              <a:pPr/>
              <a:t>‹#›</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B8ABB09-4A1D-463E-8065-109CC2B7EFAA}" type="datetimeFigureOut">
              <a:rPr lang="ar-SA" smtClean="0"/>
              <a:pPr/>
              <a:t>3/18/1433</a:t>
            </a:fld>
            <a:endParaRPr lang="ar-SA"/>
          </a:p>
        </p:txBody>
      </p:sp>
      <p:sp>
        <p:nvSpPr>
          <p:cNvPr id="6" name="Footer Placeholder 5"/>
          <p:cNvSpPr>
            <a:spLocks noGrp="1"/>
          </p:cNvSpPr>
          <p:nvPr>
            <p:ph type="ftr" sz="quarter" idx="11"/>
          </p:nvPr>
        </p:nvSpPr>
        <p:spPr>
          <a:xfrm>
            <a:off x="301752" y="6410848"/>
            <a:ext cx="3584448" cy="365760"/>
          </a:xfrm>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B8ABB09-4A1D-463E-8065-109CC2B7EFAA}" type="datetimeFigureOut">
              <a:rPr lang="ar-SA" smtClean="0"/>
              <a:pPr/>
              <a:t>3/18/1433</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S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B34F065-1154-456A-91E3-76DE8E75E17B}" type="slidenum">
              <a:rPr lang="ar-SA" smtClean="0"/>
              <a:pPr/>
              <a:t>‹#›</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24128" y="5949280"/>
            <a:ext cx="3096344" cy="360040"/>
          </a:xfrm>
        </p:spPr>
        <p:txBody>
          <a:bodyPr>
            <a:normAutofit fontScale="77500" lnSpcReduction="20000"/>
          </a:bodyPr>
          <a:lstStyle/>
          <a:p>
            <a:r>
              <a:rPr lang="en-US" dirty="0" smtClean="0"/>
              <a:t>TA. </a:t>
            </a:r>
            <a:r>
              <a:rPr lang="en-US" dirty="0" err="1" smtClean="0"/>
              <a:t>Maram</a:t>
            </a:r>
            <a:r>
              <a:rPr lang="en-US" dirty="0" smtClean="0"/>
              <a:t> Al-</a:t>
            </a:r>
            <a:r>
              <a:rPr lang="en-US" dirty="0" err="1" smtClean="0"/>
              <a:t>Khayyal</a:t>
            </a:r>
            <a:endParaRPr lang="ar-SA" dirty="0"/>
          </a:p>
        </p:txBody>
      </p:sp>
      <p:sp>
        <p:nvSpPr>
          <p:cNvPr id="2" name="Title 1"/>
          <p:cNvSpPr>
            <a:spLocks noGrp="1"/>
          </p:cNvSpPr>
          <p:nvPr>
            <p:ph type="ctrTitle"/>
          </p:nvPr>
        </p:nvSpPr>
        <p:spPr>
          <a:xfrm>
            <a:off x="683568" y="548680"/>
            <a:ext cx="7772400" cy="887760"/>
          </a:xfrm>
        </p:spPr>
        <p:txBody>
          <a:bodyPr>
            <a:normAutofit/>
          </a:bodyPr>
          <a:lstStyle/>
          <a:p>
            <a:pPr algn="l" rtl="0"/>
            <a:r>
              <a:rPr lang="en-US" sz="3800" dirty="0" smtClean="0"/>
              <a:t>NET481</a:t>
            </a:r>
            <a:endParaRPr lang="ar-SA" sz="3800" dirty="0"/>
          </a:p>
        </p:txBody>
      </p:sp>
      <p:sp>
        <p:nvSpPr>
          <p:cNvPr id="4" name="Title 1"/>
          <p:cNvSpPr txBox="1">
            <a:spLocks/>
          </p:cNvSpPr>
          <p:nvPr/>
        </p:nvSpPr>
        <p:spPr>
          <a:xfrm>
            <a:off x="683568" y="1484784"/>
            <a:ext cx="7772400" cy="576064"/>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800" b="0" i="0" u="none" strike="noStrike" kern="1200" cap="none" spc="0" normalizeH="0" baseline="0" noProof="0" dirty="0" smtClean="0">
                <a:ln>
                  <a:noFill/>
                </a:ln>
                <a:solidFill>
                  <a:schemeClr val="accent1"/>
                </a:solidFill>
                <a:effectLst/>
                <a:uLnTx/>
                <a:uFillTx/>
                <a:latin typeface="+mj-lt"/>
                <a:ea typeface="+mj-ea"/>
                <a:cs typeface="+mj-cs"/>
              </a:rPr>
              <a:t>MS Project Overview</a:t>
            </a:r>
            <a:endParaRPr kumimoji="0" lang="ar-SA" sz="3800" b="0" i="0" u="none" strike="noStrike" kern="1200" cap="none" spc="0" normalizeH="0" baseline="0" noProof="0" dirty="0">
              <a:ln>
                <a:noFill/>
              </a:ln>
              <a:solidFill>
                <a:schemeClr val="accent1"/>
              </a:solidFill>
              <a:effectLst/>
              <a:uLnTx/>
              <a:uFillTx/>
              <a:latin typeface="+mj-lt"/>
              <a:ea typeface="+mj-ea"/>
              <a:cs typeface="+mj-cs"/>
            </a:endParaRPr>
          </a:p>
        </p:txBody>
      </p:sp>
      <p:pic>
        <p:nvPicPr>
          <p:cNvPr id="5" name="Picture 4" descr="MSProject.png"/>
          <p:cNvPicPr>
            <a:picLocks noChangeAspect="1"/>
          </p:cNvPicPr>
          <p:nvPr/>
        </p:nvPicPr>
        <p:blipFill>
          <a:blip r:embed="rId2" cstate="print"/>
          <a:stretch>
            <a:fillRect/>
          </a:stretch>
        </p:blipFill>
        <p:spPr>
          <a:xfrm>
            <a:off x="2195736" y="2852936"/>
            <a:ext cx="4788638" cy="247155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Managing resources</a:t>
            </a:r>
            <a:endParaRPr lang="ar-SA" sz="3800" dirty="0" smtClean="0">
              <a:solidFill>
                <a:schemeClr val="accent1"/>
              </a:solidFill>
            </a:endParaRPr>
          </a:p>
        </p:txBody>
      </p:sp>
      <p:sp>
        <p:nvSpPr>
          <p:cNvPr id="5" name="TextBox 4"/>
          <p:cNvSpPr txBox="1"/>
          <p:nvPr/>
        </p:nvSpPr>
        <p:spPr>
          <a:xfrm>
            <a:off x="611560" y="1628800"/>
            <a:ext cx="7992888" cy="2123658"/>
          </a:xfrm>
          <a:prstGeom prst="rect">
            <a:avLst/>
          </a:prstGeom>
          <a:noFill/>
        </p:spPr>
        <p:txBody>
          <a:bodyPr wrap="square" rtlCol="1">
            <a:spAutoFit/>
          </a:bodyPr>
          <a:lstStyle/>
          <a:p>
            <a:pPr marL="274638" indent="-274638" algn="l" rtl="0">
              <a:buClr>
                <a:srgbClr val="C00000"/>
              </a:buClr>
              <a:buSzPct val="120000"/>
              <a:buFont typeface="Arial" pitchFamily="34" charset="0"/>
              <a:buChar char="•"/>
            </a:pPr>
            <a:r>
              <a:rPr lang="en-US" sz="2600" b="1" u="sng" dirty="0" smtClean="0">
                <a:solidFill>
                  <a:schemeClr val="tx2"/>
                </a:solidFill>
              </a:rPr>
              <a:t>A resource </a:t>
            </a:r>
            <a:r>
              <a:rPr lang="en-US" sz="2600" dirty="0" smtClean="0">
                <a:solidFill>
                  <a:schemeClr val="tx2"/>
                </a:solidFill>
              </a:rPr>
              <a:t>is the people, equipment, or materials used to complete tasks in </a:t>
            </a:r>
            <a:r>
              <a:rPr lang="en-US" sz="2600" dirty="0" smtClean="0">
                <a:solidFill>
                  <a:schemeClr val="tx2"/>
                </a:solidFill>
              </a:rPr>
              <a:t>a project. </a:t>
            </a:r>
            <a:endParaRPr lang="en-US" sz="2600" dirty="0" smtClean="0">
              <a:solidFill>
                <a:schemeClr val="tx2"/>
              </a:solidFill>
            </a:endParaRPr>
          </a:p>
          <a:p>
            <a:pPr marL="274638" indent="-274638" algn="l" rtl="0">
              <a:buClr>
                <a:srgbClr val="C00000"/>
              </a:buClr>
              <a:buSzPct val="120000"/>
              <a:buFont typeface="Arial" pitchFamily="34" charset="0"/>
              <a:buChar char="•"/>
            </a:pPr>
            <a:endParaRPr lang="en-US" sz="2800" dirty="0" smtClean="0">
              <a:solidFill>
                <a:schemeClr val="tx2"/>
              </a:solidFill>
            </a:endParaRPr>
          </a:p>
          <a:p>
            <a:pPr marL="274638" indent="-274638" algn="l" rtl="0">
              <a:buClr>
                <a:srgbClr val="C00000"/>
              </a:buClr>
              <a:buSzPct val="120000"/>
              <a:buFont typeface="Arial" pitchFamily="34" charset="0"/>
              <a:buChar char="•"/>
            </a:pPr>
            <a:r>
              <a:rPr lang="en-US" sz="2600" dirty="0" smtClean="0">
                <a:solidFill>
                  <a:schemeClr val="tx2"/>
                </a:solidFill>
              </a:rPr>
              <a:t>Most </a:t>
            </a:r>
            <a:r>
              <a:rPr lang="en-US" sz="2600" dirty="0" smtClean="0">
                <a:solidFill>
                  <a:schemeClr val="tx2"/>
                </a:solidFill>
              </a:rPr>
              <a:t>projects involve multiple resources</a:t>
            </a:r>
            <a:r>
              <a:rPr lang="en-US" sz="2600" dirty="0" smtClean="0">
                <a:solidFill>
                  <a:schemeClr val="tx2"/>
                </a:solidFill>
              </a:rPr>
              <a:t>.</a:t>
            </a:r>
          </a:p>
          <a:p>
            <a:pPr marL="274638" indent="-274638" algn="l" rtl="0">
              <a:buClr>
                <a:srgbClr val="C00000"/>
              </a:buClr>
              <a:buSzPct val="120000"/>
            </a:pPr>
            <a:endParaRPr lang="en-US" sz="2600" dirty="0" smtClean="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Managing resources</a:t>
            </a:r>
            <a:endParaRPr lang="ar-SA" sz="3800" dirty="0" smtClean="0">
              <a:solidFill>
                <a:schemeClr val="accent1"/>
              </a:solidFill>
            </a:endParaRPr>
          </a:p>
        </p:txBody>
      </p:sp>
      <p:sp>
        <p:nvSpPr>
          <p:cNvPr id="5" name="TextBox 4"/>
          <p:cNvSpPr txBox="1"/>
          <p:nvPr/>
        </p:nvSpPr>
        <p:spPr>
          <a:xfrm>
            <a:off x="611560" y="1628800"/>
            <a:ext cx="7992888" cy="492443"/>
          </a:xfrm>
          <a:prstGeom prst="rect">
            <a:avLst/>
          </a:prstGeom>
          <a:noFill/>
        </p:spPr>
        <p:txBody>
          <a:bodyPr wrap="square" rtlCol="1">
            <a:spAutoFit/>
          </a:bodyPr>
          <a:lstStyle/>
          <a:p>
            <a:pPr marL="274638" indent="-274638" algn="l" rtl="0">
              <a:buClr>
                <a:srgbClr val="C00000"/>
              </a:buClr>
              <a:buSzPct val="120000"/>
            </a:pPr>
            <a:endParaRPr lang="en-US" sz="2600" dirty="0" smtClean="0">
              <a:solidFill>
                <a:schemeClr val="tx2"/>
              </a:solidFill>
            </a:endParaRPr>
          </a:p>
        </p:txBody>
      </p:sp>
      <p:pic>
        <p:nvPicPr>
          <p:cNvPr id="7170" name="Picture 2"/>
          <p:cNvPicPr>
            <a:picLocks noChangeAspect="1" noChangeArrowheads="1"/>
          </p:cNvPicPr>
          <p:nvPr/>
        </p:nvPicPr>
        <p:blipFill>
          <a:blip r:embed="rId2" cstate="print"/>
          <a:srcRect/>
          <a:stretch>
            <a:fillRect/>
          </a:stretch>
        </p:blipFill>
        <p:spPr bwMode="auto">
          <a:xfrm>
            <a:off x="2987824" y="1484784"/>
            <a:ext cx="3000375" cy="4791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solidFill>
                  <a:schemeClr val="accent1"/>
                </a:solidFill>
              </a:rPr>
              <a:t>Changing views in Project 2007</a:t>
            </a:r>
            <a:endParaRPr lang="ar-SA" sz="3800" dirty="0">
              <a:solidFill>
                <a:schemeClr val="accent1"/>
              </a:solidFill>
            </a:endParaRPr>
          </a:p>
        </p:txBody>
      </p:sp>
      <p:sp>
        <p:nvSpPr>
          <p:cNvPr id="5" name="Content Placeholder 4"/>
          <p:cNvSpPr>
            <a:spLocks noGrp="1"/>
          </p:cNvSpPr>
          <p:nvPr>
            <p:ph sz="quarter" idx="1"/>
          </p:nvPr>
        </p:nvSpPr>
        <p:spPr/>
        <p:txBody>
          <a:bodyPr/>
          <a:lstStyle/>
          <a:p>
            <a:pPr marL="274638" indent="-274638" algn="l" rtl="0"/>
            <a:r>
              <a:rPr lang="en-US" sz="2600" dirty="0" smtClean="0">
                <a:solidFill>
                  <a:schemeClr val="tx2"/>
                </a:solidFill>
              </a:rPr>
              <a:t>Gantt Chart: </a:t>
            </a:r>
            <a:r>
              <a:rPr lang="en-US" sz="2000" dirty="0" smtClean="0">
                <a:solidFill>
                  <a:schemeClr val="tx2"/>
                </a:solidFill>
              </a:rPr>
              <a:t>Consists of a table and a bar chart so you can see both tasks in a written and graphical format.</a:t>
            </a:r>
          </a:p>
          <a:p>
            <a:pPr marL="0" indent="0" algn="l" rtl="0"/>
            <a:endParaRPr lang="en-US" sz="2000" dirty="0" smtClean="0">
              <a:solidFill>
                <a:schemeClr val="tx2"/>
              </a:solidFill>
            </a:endParaRPr>
          </a:p>
          <a:p>
            <a:pPr marL="0" indent="0" algn="l" rtl="0"/>
            <a:r>
              <a:rPr lang="en-US" sz="2600" dirty="0" smtClean="0">
                <a:solidFill>
                  <a:schemeClr val="tx2"/>
                </a:solidFill>
              </a:rPr>
              <a:t> Network Diagram: </a:t>
            </a:r>
            <a:r>
              <a:rPr lang="en-US" sz="2000" dirty="0" smtClean="0">
                <a:solidFill>
                  <a:schemeClr val="tx2"/>
                </a:solidFill>
              </a:rPr>
              <a:t>Displays your tasks in a flowchart format.</a:t>
            </a:r>
          </a:p>
          <a:p>
            <a:pPr marL="0" indent="0" algn="l" rtl="0"/>
            <a:endParaRPr lang="en-US" sz="2600" dirty="0" smtClean="0">
              <a:solidFill>
                <a:schemeClr val="tx2"/>
              </a:solidFill>
            </a:endParaRPr>
          </a:p>
          <a:p>
            <a:pPr marL="274638" indent="-274638" algn="l" rtl="0"/>
            <a:r>
              <a:rPr lang="en-US" sz="2600" dirty="0" smtClean="0">
                <a:solidFill>
                  <a:schemeClr val="tx2"/>
                </a:solidFill>
              </a:rPr>
              <a:t>Tracking Gantt: </a:t>
            </a:r>
            <a:r>
              <a:rPr lang="en-US" sz="2000" dirty="0" smtClean="0">
                <a:solidFill>
                  <a:schemeClr val="tx2"/>
                </a:solidFill>
              </a:rPr>
              <a:t>Displays your project's schedule and progress against that schedule</a:t>
            </a:r>
            <a:endParaRPr lang="ar-SA" sz="2000" dirty="0" smtClean="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Outline</a:t>
            </a:r>
            <a:endParaRPr lang="ar-SA" sz="3800" dirty="0" smtClean="0">
              <a:solidFill>
                <a:schemeClr val="accent1"/>
              </a:solidFill>
            </a:endParaRPr>
          </a:p>
        </p:txBody>
      </p:sp>
      <p:sp>
        <p:nvSpPr>
          <p:cNvPr id="3" name="Content Placeholder 2"/>
          <p:cNvSpPr>
            <a:spLocks noGrp="1"/>
          </p:cNvSpPr>
          <p:nvPr>
            <p:ph sz="quarter" idx="1"/>
          </p:nvPr>
        </p:nvSpPr>
        <p:spPr/>
        <p:txBody>
          <a:bodyPr>
            <a:normAutofit/>
          </a:bodyPr>
          <a:lstStyle/>
          <a:p>
            <a:pPr algn="justLow" rtl="0"/>
            <a:endParaRPr lang="en-US" b="1" dirty="0" smtClean="0"/>
          </a:p>
          <a:p>
            <a:pPr algn="justLow" rtl="0"/>
            <a:r>
              <a:rPr lang="en-US" sz="2600" dirty="0" smtClean="0">
                <a:solidFill>
                  <a:schemeClr val="tx2"/>
                </a:solidFill>
              </a:rPr>
              <a:t>Introduction to project management.</a:t>
            </a:r>
          </a:p>
          <a:p>
            <a:pPr lvl="1" algn="justLow" rtl="0"/>
            <a:r>
              <a:rPr lang="en-US" sz="2000" dirty="0" smtClean="0"/>
              <a:t>Project 2007 can help you manage project time, resources, costs and scope.</a:t>
            </a:r>
            <a:endParaRPr lang="en-US" sz="2100" dirty="0" smtClean="0">
              <a:solidFill>
                <a:schemeClr val="tx2"/>
              </a:solidFill>
            </a:endParaRPr>
          </a:p>
          <a:p>
            <a:pPr algn="justLow" rtl="0"/>
            <a:r>
              <a:rPr lang="en-US" sz="2600" dirty="0" smtClean="0">
                <a:solidFill>
                  <a:schemeClr val="tx2"/>
                </a:solidFill>
              </a:rPr>
              <a:t>Working with tasks.</a:t>
            </a:r>
          </a:p>
          <a:p>
            <a:pPr lvl="1" algn="justLow" rtl="0"/>
            <a:r>
              <a:rPr lang="en-US" sz="2000" dirty="0" smtClean="0"/>
              <a:t>how to list tasks in a project, organize them into phases and schedule them.</a:t>
            </a:r>
          </a:p>
          <a:p>
            <a:pPr algn="justLow" rtl="0"/>
            <a:r>
              <a:rPr lang="en-US" sz="2600" dirty="0" smtClean="0">
                <a:solidFill>
                  <a:schemeClr val="tx2"/>
                </a:solidFill>
              </a:rPr>
              <a:t>Managing resources</a:t>
            </a:r>
          </a:p>
          <a:p>
            <a:pPr lvl="1" algn="justLow" rtl="0"/>
            <a:r>
              <a:rPr lang="en-US" sz="1900" dirty="0" smtClean="0"/>
              <a:t>how to assign people and equipment to tasks and define working times for resources to ensure effective resource management.</a:t>
            </a:r>
            <a:endParaRPr lang="en-US" sz="2100" dirty="0" smtClean="0">
              <a:solidFill>
                <a:schemeClr val="tx2"/>
              </a:solidFill>
            </a:endParaRPr>
          </a:p>
          <a:p>
            <a:pPr lvl="1" algn="justLow" rtl="0"/>
            <a:endParaRPr lang="en-US" sz="2000" dirty="0" smtClean="0"/>
          </a:p>
          <a:p>
            <a:pPr lvl="1" algn="justLow" rtl="0"/>
            <a:endParaRPr lang="en-US" sz="21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sz="3800" dirty="0" smtClean="0">
                <a:solidFill>
                  <a:schemeClr val="accent1"/>
                </a:solidFill>
              </a:rPr>
              <a:t>What is Microsoft project(MSP)</a:t>
            </a:r>
            <a:endParaRPr lang="ar-SA" sz="3800" dirty="0" smtClean="0">
              <a:solidFill>
                <a:schemeClr val="accent1"/>
              </a:solidFill>
            </a:endParaRPr>
          </a:p>
        </p:txBody>
      </p:sp>
      <p:sp>
        <p:nvSpPr>
          <p:cNvPr id="3" name="Content Placeholder 2"/>
          <p:cNvSpPr>
            <a:spLocks noGrp="1"/>
          </p:cNvSpPr>
          <p:nvPr>
            <p:ph sz="quarter" idx="1"/>
          </p:nvPr>
        </p:nvSpPr>
        <p:spPr/>
        <p:txBody>
          <a:bodyPr>
            <a:normAutofit/>
          </a:bodyPr>
          <a:lstStyle/>
          <a:p>
            <a:pPr algn="justLow" rtl="0"/>
            <a:endParaRPr lang="en-US" b="1" dirty="0" smtClean="0"/>
          </a:p>
          <a:p>
            <a:pPr algn="justLow" rtl="0"/>
            <a:r>
              <a:rPr lang="en-US" sz="2600" dirty="0" smtClean="0">
                <a:solidFill>
                  <a:schemeClr val="tx2"/>
                </a:solidFill>
              </a:rPr>
              <a:t>A project management is a software program.</a:t>
            </a:r>
          </a:p>
          <a:p>
            <a:pPr algn="justLow" rtl="0"/>
            <a:r>
              <a:rPr lang="en-US" sz="2600" dirty="0" smtClean="0">
                <a:solidFill>
                  <a:schemeClr val="tx2"/>
                </a:solidFill>
              </a:rPr>
              <a:t>It aims to assist a </a:t>
            </a:r>
            <a:r>
              <a:rPr lang="en-US" sz="2600" b="1" dirty="0" smtClean="0">
                <a:solidFill>
                  <a:schemeClr val="tx2"/>
                </a:solidFill>
              </a:rPr>
              <a:t>project manager </a:t>
            </a:r>
            <a:r>
              <a:rPr lang="en-US" sz="2600" dirty="0" smtClean="0">
                <a:solidFill>
                  <a:schemeClr val="tx2"/>
                </a:solidFill>
              </a:rPr>
              <a:t>in developing a </a:t>
            </a:r>
            <a:r>
              <a:rPr lang="en-US" sz="2600" b="1" dirty="0" smtClean="0">
                <a:solidFill>
                  <a:schemeClr val="tx2"/>
                </a:solidFill>
              </a:rPr>
              <a:t>plan</a:t>
            </a:r>
            <a:r>
              <a:rPr lang="en-US" sz="2600" dirty="0" smtClean="0">
                <a:solidFill>
                  <a:schemeClr val="tx2"/>
                </a:solidFill>
              </a:rPr>
              <a:t>, assigning </a:t>
            </a:r>
            <a:r>
              <a:rPr lang="en-US" sz="2600" b="1" dirty="0" smtClean="0">
                <a:solidFill>
                  <a:schemeClr val="tx2"/>
                </a:solidFill>
              </a:rPr>
              <a:t>resources</a:t>
            </a:r>
            <a:r>
              <a:rPr lang="en-US" sz="2600" dirty="0" smtClean="0">
                <a:solidFill>
                  <a:schemeClr val="tx2"/>
                </a:solidFill>
              </a:rPr>
              <a:t> to tasks, tracking </a:t>
            </a:r>
            <a:r>
              <a:rPr lang="en-US" sz="2600" b="1" dirty="0" smtClean="0">
                <a:solidFill>
                  <a:schemeClr val="tx2"/>
                </a:solidFill>
              </a:rPr>
              <a:t>progress</a:t>
            </a:r>
            <a:r>
              <a:rPr lang="en-US" sz="2600" dirty="0" smtClean="0">
                <a:solidFill>
                  <a:schemeClr val="tx2"/>
                </a:solidFill>
              </a:rPr>
              <a:t>, managing the </a:t>
            </a:r>
            <a:r>
              <a:rPr lang="en-US" sz="2600" b="1" dirty="0" smtClean="0">
                <a:solidFill>
                  <a:schemeClr val="tx2"/>
                </a:solidFill>
              </a:rPr>
              <a:t>budget</a:t>
            </a:r>
            <a:r>
              <a:rPr lang="en-US" sz="2600" dirty="0" smtClean="0">
                <a:solidFill>
                  <a:schemeClr val="tx2"/>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32656"/>
            <a:ext cx="8534400" cy="864096"/>
          </a:xfrm>
        </p:spPr>
        <p:txBody>
          <a:bodyPr>
            <a:noAutofit/>
          </a:bodyPr>
          <a:lstStyle/>
          <a:p>
            <a:pPr rtl="0"/>
            <a:r>
              <a:rPr lang="en-US" sz="3800" dirty="0" smtClean="0">
                <a:solidFill>
                  <a:schemeClr val="accent1"/>
                </a:solidFill>
              </a:rPr>
              <a:t>Creating a new project using the project guide</a:t>
            </a:r>
            <a:endParaRPr lang="ar-SA" sz="3800" dirty="0" smtClean="0">
              <a:solidFill>
                <a:schemeClr val="accent1"/>
              </a:solidFill>
            </a:endParaRPr>
          </a:p>
        </p:txBody>
      </p:sp>
      <p:sp>
        <p:nvSpPr>
          <p:cNvPr id="3" name="Content Placeholder 2"/>
          <p:cNvSpPr>
            <a:spLocks noGrp="1"/>
          </p:cNvSpPr>
          <p:nvPr>
            <p:ph sz="quarter" idx="1"/>
          </p:nvPr>
        </p:nvSpPr>
        <p:spPr/>
        <p:txBody>
          <a:bodyPr>
            <a:normAutofit/>
          </a:bodyPr>
          <a:lstStyle/>
          <a:p>
            <a:pPr algn="justLow" rtl="0">
              <a:buNone/>
            </a:pPr>
            <a:r>
              <a:rPr lang="en-US" sz="2600" b="1" u="sng" dirty="0" smtClean="0">
                <a:solidFill>
                  <a:schemeClr val="tx2"/>
                </a:solidFill>
              </a:rPr>
              <a:t>Define the project</a:t>
            </a:r>
            <a:r>
              <a:rPr lang="en-US" sz="2600" b="1" u="sng" dirty="0" smtClean="0">
                <a:solidFill>
                  <a:schemeClr val="tx2"/>
                </a:solidFill>
              </a:rPr>
              <a:t>:</a:t>
            </a:r>
            <a:endParaRPr lang="en-US" sz="2600" b="1" u="sng" dirty="0" smtClean="0">
              <a:solidFill>
                <a:schemeClr val="tx2"/>
              </a:solidFill>
            </a:endParaRPr>
          </a:p>
          <a:p>
            <a:pPr marL="514350" indent="-514350" algn="justLow" rtl="0">
              <a:buFont typeface="+mj-lt"/>
              <a:buAutoNum type="arabicPeriod"/>
            </a:pPr>
            <a:r>
              <a:rPr lang="en-US" sz="2600" dirty="0" smtClean="0">
                <a:solidFill>
                  <a:schemeClr val="tx2"/>
                </a:solidFill>
              </a:rPr>
              <a:t>Select File &gt; New.</a:t>
            </a:r>
          </a:p>
          <a:p>
            <a:pPr marL="514350" indent="-514350" algn="justLow" rtl="0">
              <a:buFont typeface="+mj-lt"/>
              <a:buAutoNum type="arabicPeriod"/>
            </a:pPr>
            <a:r>
              <a:rPr lang="en-US" sz="2600" dirty="0" smtClean="0">
                <a:solidFill>
                  <a:schemeClr val="tx2"/>
                </a:solidFill>
              </a:rPr>
              <a:t>Click Blank Project in the New Project task pane on the left.</a:t>
            </a:r>
          </a:p>
          <a:p>
            <a:pPr marL="514350" indent="-514350" algn="justLow" rtl="0">
              <a:buFont typeface="+mj-lt"/>
              <a:buAutoNum type="arabicPeriod"/>
            </a:pPr>
            <a:r>
              <a:rPr lang="en-US" sz="2600" dirty="0" smtClean="0">
                <a:solidFill>
                  <a:schemeClr val="tx2"/>
                </a:solidFill>
              </a:rPr>
              <a:t>The Project Guide now displays the Tasks pane.</a:t>
            </a:r>
          </a:p>
          <a:p>
            <a:pPr marL="514350" indent="-514350" algn="justLow" rtl="0">
              <a:buFont typeface="+mj-lt"/>
              <a:buAutoNum type="arabicPeriod"/>
            </a:pPr>
            <a:r>
              <a:rPr lang="en-US" sz="2600" dirty="0" smtClean="0">
                <a:solidFill>
                  <a:schemeClr val="tx2"/>
                </a:solidFill>
              </a:rPr>
              <a:t>Click </a:t>
            </a:r>
            <a:r>
              <a:rPr lang="en-US" sz="2600" dirty="0" smtClean="0">
                <a:solidFill>
                  <a:schemeClr val="tx2"/>
                </a:solidFill>
              </a:rPr>
              <a:t>Project Information from </a:t>
            </a:r>
            <a:r>
              <a:rPr lang="en-US" sz="2600" dirty="0" smtClean="0">
                <a:solidFill>
                  <a:schemeClr val="tx2"/>
                </a:solidFill>
              </a:rPr>
              <a:t>the Project tab.</a:t>
            </a:r>
          </a:p>
          <a:p>
            <a:pPr marL="514350" indent="-514350" algn="justLow" rtl="0">
              <a:buFont typeface="+mj-lt"/>
              <a:buAutoNum type="arabicPeriod"/>
            </a:pPr>
            <a:r>
              <a:rPr lang="en-US" sz="2600" dirty="0" smtClean="0">
                <a:solidFill>
                  <a:schemeClr val="tx2"/>
                </a:solidFill>
              </a:rPr>
              <a:t>Enter the estimated date your project will begin.</a:t>
            </a:r>
          </a:p>
          <a:p>
            <a:pPr marL="514350" indent="-514350" algn="justLow" rtl="0">
              <a:buNone/>
            </a:pPr>
            <a:endParaRPr lang="en-US" sz="2600" dirty="0" smtClean="0">
              <a:solidFill>
                <a:schemeClr val="tx2"/>
              </a:solidFill>
            </a:endParaRPr>
          </a:p>
          <a:p>
            <a:pPr marL="514350" indent="-514350" algn="justLow" rtl="0">
              <a:buNone/>
            </a:pPr>
            <a:endParaRPr lang="en-US" sz="2600" dirty="0" smtClean="0">
              <a:solidFill>
                <a:schemeClr val="tx2"/>
              </a:solidFill>
            </a:endParaRPr>
          </a:p>
        </p:txBody>
      </p:sp>
      <p:pic>
        <p:nvPicPr>
          <p:cNvPr id="2050" name="Picture 2"/>
          <p:cNvPicPr>
            <a:picLocks noChangeAspect="1" noChangeArrowheads="1"/>
          </p:cNvPicPr>
          <p:nvPr/>
        </p:nvPicPr>
        <p:blipFill>
          <a:blip r:embed="rId2" cstate="print"/>
          <a:srcRect/>
          <a:stretch>
            <a:fillRect/>
          </a:stretch>
        </p:blipFill>
        <p:spPr bwMode="auto">
          <a:xfrm>
            <a:off x="1763688" y="4797152"/>
            <a:ext cx="5457825" cy="1695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Define general working times</a:t>
            </a:r>
            <a:endParaRPr lang="ar-SA" sz="3800" dirty="0" smtClean="0">
              <a:solidFill>
                <a:schemeClr val="accent1"/>
              </a:solidFill>
            </a:endParaRPr>
          </a:p>
        </p:txBody>
      </p:sp>
      <p:sp>
        <p:nvSpPr>
          <p:cNvPr id="3" name="Content Placeholder 2"/>
          <p:cNvSpPr>
            <a:spLocks noGrp="1"/>
          </p:cNvSpPr>
          <p:nvPr>
            <p:ph sz="quarter" idx="1"/>
          </p:nvPr>
        </p:nvSpPr>
        <p:spPr/>
        <p:txBody>
          <a:bodyPr>
            <a:normAutofit/>
          </a:bodyPr>
          <a:lstStyle/>
          <a:p>
            <a:pPr marL="0" indent="0" algn="justLow" rtl="0">
              <a:buNone/>
            </a:pPr>
            <a:r>
              <a:rPr lang="en-US" sz="2600" b="1" u="sng" dirty="0" smtClean="0">
                <a:solidFill>
                  <a:schemeClr val="tx2"/>
                </a:solidFill>
              </a:rPr>
              <a:t>The next phase is to define general working times</a:t>
            </a:r>
            <a:r>
              <a:rPr lang="en-US" sz="2600" b="1" u="sng" dirty="0" smtClean="0">
                <a:solidFill>
                  <a:schemeClr val="tx2"/>
                </a:solidFill>
              </a:rPr>
              <a:t>:</a:t>
            </a:r>
            <a:endParaRPr lang="en-US" sz="2600" b="1" u="sng" dirty="0" smtClean="0">
              <a:solidFill>
                <a:schemeClr val="tx2"/>
              </a:solidFill>
            </a:endParaRPr>
          </a:p>
          <a:p>
            <a:pPr marL="715963" indent="-350838" algn="justLow" rtl="0">
              <a:buFont typeface="+mj-lt"/>
              <a:buAutoNum type="arabicPeriod"/>
            </a:pPr>
            <a:r>
              <a:rPr lang="en-US" sz="2600" dirty="0" smtClean="0">
                <a:solidFill>
                  <a:schemeClr val="tx2"/>
                </a:solidFill>
              </a:rPr>
              <a:t>In the Project Guide Tasks pane, click Define general working times.</a:t>
            </a:r>
          </a:p>
          <a:p>
            <a:pPr marL="715963" indent="-350838" algn="justLow" rtl="0">
              <a:buFont typeface="+mj-lt"/>
              <a:buAutoNum type="arabicPeriod"/>
            </a:pPr>
            <a:r>
              <a:rPr lang="en-US" sz="2600" dirty="0" smtClean="0">
                <a:solidFill>
                  <a:schemeClr val="tx2"/>
                </a:solidFill>
              </a:rPr>
              <a:t>Using the calendar template drop-down menu, select a template that works best for your project.</a:t>
            </a:r>
          </a:p>
          <a:p>
            <a:pPr marL="715963" indent="-350838" algn="justLow" rtl="0">
              <a:buFont typeface="+mj-lt"/>
              <a:buAutoNum type="arabicPeriod"/>
            </a:pPr>
            <a:r>
              <a:rPr lang="en-US" sz="2600" dirty="0" smtClean="0">
                <a:solidFill>
                  <a:schemeClr val="tx2"/>
                </a:solidFill>
              </a:rPr>
              <a:t>Click Continue to Step 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Define general working times</a:t>
            </a:r>
            <a:endParaRPr lang="ar-SA" sz="3800" dirty="0" smtClean="0">
              <a:solidFill>
                <a:schemeClr val="accent1"/>
              </a:solidFill>
            </a:endParaRPr>
          </a:p>
        </p:txBody>
      </p:sp>
      <p:pic>
        <p:nvPicPr>
          <p:cNvPr id="3078" name="Picture 6"/>
          <p:cNvPicPr>
            <a:picLocks noChangeAspect="1" noChangeArrowheads="1"/>
          </p:cNvPicPr>
          <p:nvPr/>
        </p:nvPicPr>
        <p:blipFill>
          <a:blip r:embed="rId2" cstate="print"/>
          <a:srcRect/>
          <a:stretch>
            <a:fillRect/>
          </a:stretch>
        </p:blipFill>
        <p:spPr bwMode="auto">
          <a:xfrm>
            <a:off x="6948264" y="1412776"/>
            <a:ext cx="1895475" cy="4907632"/>
          </a:xfrm>
          <a:prstGeom prst="rect">
            <a:avLst/>
          </a:prstGeom>
          <a:noFill/>
          <a:ln w="9525">
            <a:noFill/>
            <a:miter lim="800000"/>
            <a:headEnd/>
            <a:tailEnd/>
          </a:ln>
        </p:spPr>
      </p:pic>
      <p:pic>
        <p:nvPicPr>
          <p:cNvPr id="3074" name="Picture 2"/>
          <p:cNvPicPr>
            <a:picLocks noChangeAspect="1" noChangeArrowheads="1"/>
          </p:cNvPicPr>
          <p:nvPr/>
        </p:nvPicPr>
        <p:blipFill>
          <a:blip r:embed="rId3" cstate="print"/>
          <a:srcRect/>
          <a:stretch>
            <a:fillRect/>
          </a:stretch>
        </p:blipFill>
        <p:spPr bwMode="auto">
          <a:xfrm>
            <a:off x="323528" y="1844824"/>
            <a:ext cx="6505575" cy="361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Defining tasks</a:t>
            </a:r>
            <a:endParaRPr lang="ar-SA" sz="3800" dirty="0" smtClean="0">
              <a:solidFill>
                <a:schemeClr val="accent1"/>
              </a:solidFill>
            </a:endParaRPr>
          </a:p>
        </p:txBody>
      </p:sp>
      <p:sp>
        <p:nvSpPr>
          <p:cNvPr id="5" name="TextBox 4"/>
          <p:cNvSpPr txBox="1"/>
          <p:nvPr/>
        </p:nvSpPr>
        <p:spPr>
          <a:xfrm>
            <a:off x="323528" y="1628800"/>
            <a:ext cx="8424936" cy="2923877"/>
          </a:xfrm>
          <a:prstGeom prst="rect">
            <a:avLst/>
          </a:prstGeom>
          <a:noFill/>
        </p:spPr>
        <p:txBody>
          <a:bodyPr wrap="square" rtlCol="1">
            <a:spAutoFit/>
          </a:bodyPr>
          <a:lstStyle/>
          <a:p>
            <a:pPr algn="l" rtl="0"/>
            <a:r>
              <a:rPr lang="en-US" sz="2600" dirty="0" smtClean="0">
                <a:solidFill>
                  <a:schemeClr val="tx2"/>
                </a:solidFill>
              </a:rPr>
              <a:t>For each task you have to specify:</a:t>
            </a:r>
          </a:p>
          <a:p>
            <a:pPr algn="l" rtl="0"/>
            <a:endParaRPr lang="en-US" sz="2600" dirty="0" smtClean="0">
              <a:solidFill>
                <a:schemeClr val="tx2"/>
              </a:solidFill>
            </a:endParaRPr>
          </a:p>
          <a:p>
            <a:pPr marL="274638" indent="-274638" algn="justLow" rtl="0">
              <a:buClr>
                <a:schemeClr val="accent1">
                  <a:lumMod val="75000"/>
                </a:schemeClr>
              </a:buClr>
              <a:buFont typeface="Arial" pitchFamily="34" charset="0"/>
              <a:buChar char="•"/>
            </a:pPr>
            <a:r>
              <a:rPr lang="en-US" sz="2200" dirty="0" smtClean="0">
                <a:solidFill>
                  <a:schemeClr val="tx2"/>
                </a:solidFill>
              </a:rPr>
              <a:t>Task name.</a:t>
            </a:r>
          </a:p>
          <a:p>
            <a:pPr marL="274638" indent="-274638" algn="justLow" rtl="0">
              <a:buClr>
                <a:schemeClr val="accent1">
                  <a:lumMod val="75000"/>
                </a:schemeClr>
              </a:buClr>
              <a:buFont typeface="Arial" pitchFamily="34" charset="0"/>
              <a:buChar char="•"/>
            </a:pPr>
            <a:r>
              <a:rPr lang="en-US" sz="2200" dirty="0" smtClean="0">
                <a:solidFill>
                  <a:schemeClr val="tx2"/>
                </a:solidFill>
              </a:rPr>
              <a:t>Duration.</a:t>
            </a:r>
          </a:p>
          <a:p>
            <a:pPr marL="274638" indent="-274638" algn="justLow" rtl="0">
              <a:buClr>
                <a:schemeClr val="accent1">
                  <a:lumMod val="75000"/>
                </a:schemeClr>
              </a:buClr>
              <a:buFont typeface="Arial" pitchFamily="34" charset="0"/>
              <a:buChar char="•"/>
            </a:pPr>
            <a:r>
              <a:rPr lang="en-US" sz="2200" dirty="0" smtClean="0">
                <a:solidFill>
                  <a:schemeClr val="tx2"/>
                </a:solidFill>
              </a:rPr>
              <a:t>Start and finish dates (Project 2007 fills in the finish date automatically).</a:t>
            </a:r>
          </a:p>
          <a:p>
            <a:pPr marL="274638" indent="-274638" algn="justLow" rtl="0">
              <a:buClr>
                <a:schemeClr val="accent1">
                  <a:lumMod val="75000"/>
                </a:schemeClr>
              </a:buClr>
              <a:buFont typeface="Arial" pitchFamily="34" charset="0"/>
              <a:buChar char="•"/>
            </a:pPr>
            <a:r>
              <a:rPr lang="en-US" sz="2200" dirty="0" smtClean="0">
                <a:solidFill>
                  <a:schemeClr val="tx2"/>
                </a:solidFill>
              </a:rPr>
              <a:t>Predecessors: whether </a:t>
            </a:r>
            <a:r>
              <a:rPr lang="en-US" sz="2200" dirty="0" smtClean="0">
                <a:solidFill>
                  <a:schemeClr val="tx2"/>
                </a:solidFill>
              </a:rPr>
              <a:t>each task is dependent on the launch or completion of another task.</a:t>
            </a:r>
            <a:endParaRPr lang="ar-SA" sz="2200" dirty="0" smtClean="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Defining tasks</a:t>
            </a:r>
            <a:endParaRPr lang="ar-SA" sz="3800" dirty="0" smtClean="0">
              <a:solidFill>
                <a:schemeClr val="accent1"/>
              </a:solidFill>
            </a:endParaRPr>
          </a:p>
        </p:txBody>
      </p:sp>
      <p:pic>
        <p:nvPicPr>
          <p:cNvPr id="4100" name="Picture 4"/>
          <p:cNvPicPr>
            <a:picLocks noChangeAspect="1" noChangeArrowheads="1"/>
          </p:cNvPicPr>
          <p:nvPr/>
        </p:nvPicPr>
        <p:blipFill>
          <a:blip r:embed="rId2" cstate="print"/>
          <a:srcRect/>
          <a:stretch>
            <a:fillRect/>
          </a:stretch>
        </p:blipFill>
        <p:spPr bwMode="auto">
          <a:xfrm>
            <a:off x="623888" y="1914525"/>
            <a:ext cx="7896225" cy="3028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800" dirty="0" smtClean="0">
                <a:solidFill>
                  <a:schemeClr val="accent1"/>
                </a:solidFill>
              </a:rPr>
              <a:t>Organizing tasks into phases</a:t>
            </a:r>
            <a:endParaRPr lang="ar-SA" sz="3800" dirty="0" smtClean="0">
              <a:solidFill>
                <a:schemeClr val="accent1"/>
              </a:solidFill>
            </a:endParaRPr>
          </a:p>
        </p:txBody>
      </p:sp>
      <p:sp>
        <p:nvSpPr>
          <p:cNvPr id="4" name="TextBox 3"/>
          <p:cNvSpPr txBox="1"/>
          <p:nvPr/>
        </p:nvSpPr>
        <p:spPr>
          <a:xfrm>
            <a:off x="539552" y="1772816"/>
            <a:ext cx="7632848" cy="2092881"/>
          </a:xfrm>
          <a:prstGeom prst="rect">
            <a:avLst/>
          </a:prstGeom>
          <a:noFill/>
        </p:spPr>
        <p:txBody>
          <a:bodyPr wrap="square" rtlCol="1">
            <a:spAutoFit/>
          </a:bodyPr>
          <a:lstStyle/>
          <a:p>
            <a:pPr algn="just" rtl="0"/>
            <a:r>
              <a:rPr lang="en-US" sz="2600" dirty="0" smtClean="0">
                <a:solidFill>
                  <a:schemeClr val="tx2"/>
                </a:solidFill>
              </a:rPr>
              <a:t>One way to make your project plan manageable is to group tasks into phases. Some people like to group tasks that share certain characteristics, whereas others prefer to group tasks by time frame.</a:t>
            </a:r>
            <a:endParaRPr lang="ar-SA" sz="2600" dirty="0" smtClean="0">
              <a:solidFill>
                <a:schemeClr val="tx2"/>
              </a:solidFill>
            </a:endParaRPr>
          </a:p>
        </p:txBody>
      </p:sp>
      <p:pic>
        <p:nvPicPr>
          <p:cNvPr id="5122" name="Picture 2"/>
          <p:cNvPicPr>
            <a:picLocks noChangeAspect="1" noChangeArrowheads="1"/>
          </p:cNvPicPr>
          <p:nvPr/>
        </p:nvPicPr>
        <p:blipFill>
          <a:blip r:embed="rId2" cstate="print"/>
          <a:srcRect/>
          <a:stretch>
            <a:fillRect/>
          </a:stretch>
        </p:blipFill>
        <p:spPr bwMode="auto">
          <a:xfrm>
            <a:off x="611560" y="4077072"/>
            <a:ext cx="7820025" cy="155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685</TotalTime>
  <Words>386</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NET481</vt:lpstr>
      <vt:lpstr>Outline</vt:lpstr>
      <vt:lpstr>What is Microsoft project(MSP)</vt:lpstr>
      <vt:lpstr>Creating a new project using the project guide</vt:lpstr>
      <vt:lpstr>Define general working times</vt:lpstr>
      <vt:lpstr>Define general working times</vt:lpstr>
      <vt:lpstr>Defining tasks</vt:lpstr>
      <vt:lpstr>Defining tasks</vt:lpstr>
      <vt:lpstr>Organizing tasks into phases</vt:lpstr>
      <vt:lpstr>Managing resources</vt:lpstr>
      <vt:lpstr>Managing resources</vt:lpstr>
      <vt:lpstr>Changing views in Project 2007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NET481 Projects Managment</dc:title>
  <dc:creator>Maram</dc:creator>
  <cp:lastModifiedBy>maram</cp:lastModifiedBy>
  <cp:revision>10</cp:revision>
  <dcterms:created xsi:type="dcterms:W3CDTF">2012-02-03T09:15:16Z</dcterms:created>
  <dcterms:modified xsi:type="dcterms:W3CDTF">2012-02-10T21:29:26Z</dcterms:modified>
</cp:coreProperties>
</file>