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7" d="100"/>
          <a:sy n="77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Click to edit Master text styles</a:t>
            </a:r>
          </a:p>
          <a:p>
            <a:pPr lvl="1"/>
            <a:r>
              <a:rPr lang="ar-sa" smtClean="0"/>
              <a:t>Second level</a:t>
            </a:r>
          </a:p>
          <a:p>
            <a:pPr lvl="2"/>
            <a:r>
              <a:rPr lang="ar-sa" smtClean="0"/>
              <a:t>Third level</a:t>
            </a:r>
          </a:p>
          <a:p>
            <a:pPr lvl="3"/>
            <a:r>
              <a:rPr lang="ar-sa" smtClean="0"/>
              <a:t>Fourth level</a:t>
            </a:r>
          </a:p>
          <a:p>
            <a:pPr lvl="4"/>
            <a:r>
              <a:rPr lang="ar-s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D521-AE43-C04E-A874-ACDA003F2A71}" type="datetimeFigureOut">
              <a:rPr lang="en-US" smtClean="0"/>
              <a:t>4/28/12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53F0B-9749-DC40-8DBF-216792336D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13: Software Quality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						Project Management</a:t>
            </a:r>
          </a:p>
          <a:p>
            <a:r>
              <a:rPr lang="en-US" dirty="0" smtClean="0"/>
              <a:t>								Afnan </a:t>
            </a:r>
            <a:r>
              <a:rPr lang="en-US" dirty="0" err="1" smtClean="0"/>
              <a:t>Albahli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Software </a:t>
            </a:r>
            <a:r>
              <a:rPr lang="en-US" dirty="0"/>
              <a:t>reliability is defined as</a:t>
            </a:r>
            <a:r>
              <a:rPr lang="en-US" dirty="0" smtClean="0"/>
              <a:t>: The </a:t>
            </a:r>
            <a:r>
              <a:rPr lang="en-US" dirty="0"/>
              <a:t>ability of a system or component to perform </a:t>
            </a:r>
            <a:r>
              <a:rPr lang="en-US" dirty="0" smtClean="0"/>
              <a:t>its required functions </a:t>
            </a:r>
            <a:r>
              <a:rPr lang="en-US" dirty="0"/>
              <a:t>under stated conditions for a specified period </a:t>
            </a:r>
            <a:r>
              <a:rPr lang="en-US" dirty="0" smtClean="0"/>
              <a:t>of time.</a:t>
            </a:r>
          </a:p>
          <a:p>
            <a:r>
              <a:rPr lang="en-US" dirty="0" smtClean="0"/>
              <a:t>The </a:t>
            </a:r>
            <a:r>
              <a:rPr lang="en-US" dirty="0"/>
              <a:t>following are some measurements used to measure </a:t>
            </a:r>
            <a:r>
              <a:rPr lang="en-US" dirty="0" smtClean="0"/>
              <a:t>the reliability </a:t>
            </a:r>
            <a:r>
              <a:rPr lang="en-US" dirty="0"/>
              <a:t>of a product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Availability: the percentage of a particular time interval that </a:t>
            </a:r>
            <a:r>
              <a:rPr lang="en-US" dirty="0" smtClean="0"/>
              <a:t>a system </a:t>
            </a:r>
            <a:r>
              <a:rPr lang="en-US" dirty="0"/>
              <a:t>is usable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/>
              <a:t>• </a:t>
            </a:r>
            <a:r>
              <a:rPr lang="en-US" sz="3243" dirty="0" smtClean="0"/>
              <a:t>Mean </a:t>
            </a:r>
            <a:r>
              <a:rPr lang="en-US" sz="3243" dirty="0"/>
              <a:t>time between failures: the total service time </a:t>
            </a:r>
            <a:r>
              <a:rPr lang="en-US" sz="3243" dirty="0" smtClean="0"/>
              <a:t>divided by </a:t>
            </a:r>
            <a:r>
              <a:rPr lang="en-US" sz="3243" dirty="0"/>
              <a:t>the number of failures.</a:t>
            </a:r>
            <a:endParaRPr lang="en-US" sz="324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Associated with reliability is maintainability, which </a:t>
            </a:r>
            <a:r>
              <a:rPr lang="en-US" dirty="0" smtClean="0"/>
              <a:t>is:</a:t>
            </a:r>
            <a:r>
              <a:rPr lang="en-US" dirty="0"/>
              <a:t> </a:t>
            </a:r>
            <a:r>
              <a:rPr lang="en-US" dirty="0" smtClean="0"/>
              <a:t>how quickly </a:t>
            </a:r>
            <a:r>
              <a:rPr lang="en-US" dirty="0"/>
              <a:t>a fault, once detected, can be corrected</a:t>
            </a:r>
            <a:r>
              <a:rPr lang="en-US" dirty="0" smtClean="0"/>
              <a:t>. </a:t>
            </a:r>
            <a:r>
              <a:rPr lang="en-US" i="1" dirty="0" smtClean="0"/>
              <a:t>”</a:t>
            </a:r>
            <a:r>
              <a:rPr lang="en-US" i="1" dirty="0"/>
              <a:t>this is </a:t>
            </a:r>
            <a:r>
              <a:rPr lang="en-US" i="1" dirty="0" smtClean="0"/>
              <a:t>from the </a:t>
            </a:r>
            <a:r>
              <a:rPr lang="en-US" i="1" dirty="0"/>
              <a:t>users point of view</a:t>
            </a:r>
            <a:r>
              <a:rPr lang="en-US" i="1" dirty="0" smtClean="0"/>
              <a:t>”</a:t>
            </a:r>
            <a:endParaRPr lang="en-US" i="1" dirty="0"/>
          </a:p>
          <a:p>
            <a:r>
              <a:rPr lang="en-US" i="1" dirty="0" smtClean="0"/>
              <a:t>“</a:t>
            </a:r>
            <a:r>
              <a:rPr lang="en-US" i="1" dirty="0"/>
              <a:t>the SW development managers” will be concerned about </a:t>
            </a:r>
            <a:r>
              <a:rPr lang="en-US" i="1" dirty="0" smtClean="0"/>
              <a:t>the effort </a:t>
            </a:r>
            <a:r>
              <a:rPr lang="en-US" i="1" dirty="0"/>
              <a:t>involved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A </a:t>
            </a:r>
            <a:r>
              <a:rPr lang="en-US" i="1" dirty="0"/>
              <a:t>key component of this is changeability, which is: the </a:t>
            </a:r>
            <a:r>
              <a:rPr lang="en-US" i="1" dirty="0" smtClean="0"/>
              <a:t>ease with </a:t>
            </a:r>
            <a:r>
              <a:rPr lang="en-US" i="1" dirty="0"/>
              <a:t>which the software can be modified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However </a:t>
            </a:r>
            <a:r>
              <a:rPr lang="en-US" i="1" dirty="0"/>
              <a:t>before an amendment can be made, the fault has </a:t>
            </a:r>
            <a:r>
              <a:rPr lang="en-US" i="1" dirty="0" smtClean="0"/>
              <a:t>to be </a:t>
            </a:r>
            <a:r>
              <a:rPr lang="en-US" i="1" dirty="0"/>
              <a:t>diagnosed</a:t>
            </a:r>
            <a:r>
              <a:rPr lang="en-US" i="1" dirty="0" smtClean="0"/>
              <a:t>.</a:t>
            </a:r>
            <a:endParaRPr lang="en-US" i="1" dirty="0"/>
          </a:p>
          <a:p>
            <a:r>
              <a:rPr lang="en-US" i="1" dirty="0" smtClean="0"/>
              <a:t>Maintainability </a:t>
            </a:r>
            <a:r>
              <a:rPr lang="en-US" i="1" dirty="0"/>
              <a:t>can therefore be seen as changeability plus anew quality, </a:t>
            </a:r>
            <a:r>
              <a:rPr lang="en-US" i="1" dirty="0" err="1" smtClean="0"/>
              <a:t>analysability</a:t>
            </a:r>
            <a:r>
              <a:rPr lang="en-US" i="1" dirty="0"/>
              <a:t>, which is the ease with </a:t>
            </a:r>
            <a:r>
              <a:rPr lang="en-US" i="1" dirty="0" smtClean="0"/>
              <a:t>which causes </a:t>
            </a:r>
            <a:r>
              <a:rPr lang="en-US" i="1" dirty="0"/>
              <a:t>of failure can be identified.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 9126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Stands </a:t>
            </a:r>
            <a:r>
              <a:rPr lang="en-US" dirty="0"/>
              <a:t>for “International Organization for Standardization.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 smtClean="0"/>
              <a:t>There </a:t>
            </a:r>
            <a:r>
              <a:rPr lang="en-US" dirty="0"/>
              <a:t>was a lack of agreed on definitions for the qualities of </a:t>
            </a:r>
            <a:r>
              <a:rPr lang="en-US" dirty="0" smtClean="0"/>
              <a:t>a good </a:t>
            </a:r>
            <a:r>
              <a:rPr lang="en-US" dirty="0"/>
              <a:t>software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standard was introduced in 1991 to tackle the question </a:t>
            </a:r>
            <a:r>
              <a:rPr lang="en-US" dirty="0" smtClean="0"/>
              <a:t>of the </a:t>
            </a:r>
            <a:r>
              <a:rPr lang="en-US" dirty="0"/>
              <a:t>definition of </a:t>
            </a:r>
            <a:r>
              <a:rPr lang="en-US" b="1" dirty="0"/>
              <a:t>software quality.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 9126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76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ISO </a:t>
            </a:r>
            <a:r>
              <a:rPr lang="en-US" dirty="0"/>
              <a:t>9126 defines six major software </a:t>
            </a:r>
            <a:r>
              <a:rPr lang="en-US" dirty="0" smtClean="0"/>
              <a:t>quality characteristics:</a:t>
            </a:r>
          </a:p>
          <a:p>
            <a:r>
              <a:rPr lang="en-US" dirty="0" smtClean="0"/>
              <a:t>Functionality</a:t>
            </a:r>
            <a:r>
              <a:rPr lang="en-US" dirty="0"/>
              <a:t>: covers the functions that a software </a:t>
            </a:r>
            <a:r>
              <a:rPr lang="en-US" dirty="0" smtClean="0"/>
              <a:t>product provides </a:t>
            </a:r>
            <a:r>
              <a:rPr lang="en-US" dirty="0"/>
              <a:t>to satisfy user needs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Reliability</a:t>
            </a:r>
            <a:r>
              <a:rPr lang="en-US" dirty="0"/>
              <a:t>: refers to the capability of the software to </a:t>
            </a:r>
            <a:r>
              <a:rPr lang="en-US" dirty="0" smtClean="0"/>
              <a:t>maintain its </a:t>
            </a:r>
            <a:r>
              <a:rPr lang="en-US" dirty="0"/>
              <a:t>level of performance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Usability</a:t>
            </a:r>
            <a:r>
              <a:rPr lang="en-US" dirty="0"/>
              <a:t>: which relates to the effort needed to use </a:t>
            </a:r>
            <a:r>
              <a:rPr lang="en-US" dirty="0" smtClean="0"/>
              <a:t>the software.</a:t>
            </a:r>
            <a:endParaRPr lang="en-US" dirty="0"/>
          </a:p>
          <a:p>
            <a:r>
              <a:rPr lang="en-US" dirty="0" smtClean="0"/>
              <a:t>Efficiency</a:t>
            </a:r>
            <a:r>
              <a:rPr lang="en-US" dirty="0"/>
              <a:t>: which relates to the physical resources used </a:t>
            </a:r>
            <a:r>
              <a:rPr lang="en-US" dirty="0" smtClean="0"/>
              <a:t>when the </a:t>
            </a:r>
            <a:r>
              <a:rPr lang="en-US" dirty="0"/>
              <a:t>software is executed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Maintainability</a:t>
            </a:r>
            <a:r>
              <a:rPr lang="en-US" dirty="0"/>
              <a:t>: relates to the effort needed to make </a:t>
            </a:r>
            <a:r>
              <a:rPr lang="en-US" dirty="0" smtClean="0"/>
              <a:t>changes to </a:t>
            </a:r>
            <a:r>
              <a:rPr lang="en-US" dirty="0"/>
              <a:t>the software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Portability</a:t>
            </a:r>
            <a:r>
              <a:rPr lang="en-US" dirty="0"/>
              <a:t>: relates to the ability of the software to </a:t>
            </a:r>
            <a:r>
              <a:rPr lang="en-US" dirty="0" smtClean="0"/>
              <a:t>be transferred </a:t>
            </a:r>
            <a:r>
              <a:rPr lang="en-US" dirty="0"/>
              <a:t>to a different environment.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• We need to define</a:t>
            </a:r>
            <a:r>
              <a:rPr lang="en-US" sz="2400" dirty="0" smtClean="0"/>
              <a:t> what </a:t>
            </a:r>
            <a:r>
              <a:rPr lang="en-US" sz="2400" dirty="0"/>
              <a:t>qualities we require of </a:t>
            </a:r>
            <a:r>
              <a:rPr lang="en-US" sz="2400" dirty="0" smtClean="0"/>
              <a:t>a</a:t>
            </a:r>
            <a:r>
              <a:rPr lang="ar-sa" sz="2400" dirty="0" smtClean="0"/>
              <a:t> </a:t>
            </a:r>
            <a:r>
              <a:rPr lang="en-US" sz="2400" dirty="0" smtClean="0"/>
              <a:t>system.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</a:t>
            </a:r>
            <a:r>
              <a:rPr lang="en-US" sz="2400" dirty="0"/>
              <a:t>We also need to judge whether a system meets our </a:t>
            </a:r>
            <a:r>
              <a:rPr lang="en-US" sz="2400" dirty="0" smtClean="0"/>
              <a:t>quality</a:t>
            </a:r>
            <a:r>
              <a:rPr lang="ar-sa" sz="2400" dirty="0" smtClean="0"/>
              <a:t> </a:t>
            </a:r>
            <a:r>
              <a:rPr lang="en-US" sz="2400" dirty="0" smtClean="0"/>
              <a:t>requirements </a:t>
            </a:r>
            <a:r>
              <a:rPr lang="en-US" sz="2400" dirty="0"/>
              <a:t>(this needs measurements)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</a:t>
            </a:r>
            <a:r>
              <a:rPr lang="en-US" sz="2400" dirty="0"/>
              <a:t>We may want to assess the likely quality of the final </a:t>
            </a:r>
            <a:r>
              <a:rPr lang="en-US" sz="2400" dirty="0" smtClean="0"/>
              <a:t>system</a:t>
            </a:r>
            <a:r>
              <a:rPr lang="ar-sa" sz="2400" dirty="0" smtClean="0"/>
              <a:t> </a:t>
            </a:r>
            <a:r>
              <a:rPr lang="en-US" sz="2400" dirty="0" smtClean="0"/>
              <a:t>while </a:t>
            </a:r>
            <a:r>
              <a:rPr lang="en-US" sz="2400" dirty="0"/>
              <a:t>it is still under development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</a:t>
            </a:r>
            <a:r>
              <a:rPr lang="en-US" sz="2400" dirty="0"/>
              <a:t>We also will need to make sure that the </a:t>
            </a:r>
            <a:r>
              <a:rPr lang="en-US" sz="2400" dirty="0" smtClean="0"/>
              <a:t>development</a:t>
            </a:r>
            <a:r>
              <a:rPr lang="ar-sa" sz="2400" dirty="0" smtClean="0"/>
              <a:t> </a:t>
            </a:r>
            <a:r>
              <a:rPr lang="en-US" sz="2400" dirty="0" smtClean="0"/>
              <a:t>methods </a:t>
            </a:r>
            <a:r>
              <a:rPr lang="en-US" sz="2400" dirty="0"/>
              <a:t>would produce the quality needed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pPr lvl="1">
              <a:buNone/>
            </a:pPr>
            <a:r>
              <a:rPr lang="ar-sa" sz="2400" dirty="0"/>
              <a:t>	</a:t>
            </a:r>
            <a:r>
              <a:rPr lang="en-US" sz="2400" dirty="0" smtClean="0"/>
              <a:t>– </a:t>
            </a:r>
            <a:r>
              <a:rPr lang="en-US" sz="2400" dirty="0"/>
              <a:t>A potential customer might check that the </a:t>
            </a:r>
            <a:r>
              <a:rPr lang="en-US" sz="2400" dirty="0" smtClean="0"/>
              <a:t>suppliers</a:t>
            </a:r>
            <a:r>
              <a:rPr lang="ar-sa" sz="2400" dirty="0" smtClean="0"/>
              <a:t> </a:t>
            </a:r>
            <a:r>
              <a:rPr lang="en-US" sz="2400" dirty="0" smtClean="0"/>
              <a:t>were </a:t>
            </a:r>
            <a:r>
              <a:rPr lang="en-US" sz="2400" dirty="0"/>
              <a:t>using the best development methods.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Importance of Software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Quality </a:t>
            </a:r>
            <a:r>
              <a:rPr lang="en-US" sz="2400" dirty="0"/>
              <a:t>should be the concern of all the producers of </a:t>
            </a:r>
            <a:r>
              <a:rPr lang="en-US" sz="2400" dirty="0" smtClean="0"/>
              <a:t>goods</a:t>
            </a:r>
            <a:r>
              <a:rPr lang="ar-sa" sz="2400" dirty="0" smtClean="0"/>
              <a:t> </a:t>
            </a:r>
            <a:r>
              <a:rPr lang="en-US" sz="2400" dirty="0" smtClean="0"/>
              <a:t>and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services</a:t>
            </a:r>
            <a:r>
              <a:rPr lang="en-US" sz="2400" dirty="0"/>
              <a:t>, however the special characteristics of SW </a:t>
            </a:r>
            <a:r>
              <a:rPr lang="en-US" sz="2400" dirty="0" smtClean="0"/>
              <a:t>create</a:t>
            </a:r>
            <a:r>
              <a:rPr lang="ar-sa" sz="2400" dirty="0" smtClean="0"/>
              <a:t> </a:t>
            </a:r>
            <a:r>
              <a:rPr lang="en-US" sz="2400" dirty="0" smtClean="0"/>
              <a:t>special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demands.</a:t>
            </a:r>
            <a:endParaRPr lang="ar-sa" sz="2400" dirty="0" smtClean="0"/>
          </a:p>
          <a:p>
            <a:pPr lvl="1"/>
            <a:r>
              <a:rPr lang="en-US" sz="2400" dirty="0" smtClean="0"/>
              <a:t>Increasing </a:t>
            </a:r>
            <a:r>
              <a:rPr lang="en-US" sz="2400" dirty="0"/>
              <a:t>criticality of SW</a:t>
            </a:r>
            <a:r>
              <a:rPr lang="en-US" sz="2400" dirty="0" smtClean="0"/>
              <a:t>.</a:t>
            </a:r>
            <a:endParaRPr lang="ar-sa" sz="2400" dirty="0"/>
          </a:p>
          <a:p>
            <a:pPr lvl="1"/>
            <a:r>
              <a:rPr lang="en-US" sz="2400" dirty="0" smtClean="0"/>
              <a:t>The </a:t>
            </a:r>
            <a:r>
              <a:rPr lang="en-US" sz="2400" dirty="0"/>
              <a:t>intangibility of SW make it difficult to know that </a:t>
            </a:r>
            <a:r>
              <a:rPr lang="en-US" sz="2400" dirty="0" smtClean="0"/>
              <a:t>a</a:t>
            </a:r>
            <a:r>
              <a:rPr lang="ar-sa" sz="2400" dirty="0" smtClean="0"/>
              <a:t> </a:t>
            </a:r>
            <a:r>
              <a:rPr lang="en-US" sz="2400" dirty="0" smtClean="0"/>
              <a:t>project </a:t>
            </a:r>
            <a:r>
              <a:rPr lang="en-US" sz="2400" dirty="0"/>
              <a:t>task was completed satisfactory</a:t>
            </a:r>
            <a:r>
              <a:rPr lang="en-US" sz="2400" dirty="0" smtClean="0"/>
              <a:t>.</a:t>
            </a:r>
            <a:endParaRPr lang="ar-sa" sz="2400" dirty="0"/>
          </a:p>
          <a:p>
            <a:pPr lvl="1"/>
            <a:r>
              <a:rPr lang="en-US" sz="2400" dirty="0" smtClean="0"/>
              <a:t>Accumulating </a:t>
            </a:r>
            <a:r>
              <a:rPr lang="en-US" sz="2400" dirty="0"/>
              <a:t>errors during SW development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pPr lvl="1">
              <a:buNone/>
            </a:pPr>
            <a:endParaRPr lang="ar-sa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For these reasons quality management is an essential part </a:t>
            </a:r>
            <a:r>
              <a:rPr lang="en-US" sz="2400" dirty="0" smtClean="0"/>
              <a:t>of</a:t>
            </a:r>
            <a:r>
              <a:rPr lang="ar-sa" sz="2400" dirty="0" smtClean="0"/>
              <a:t> </a:t>
            </a:r>
            <a:r>
              <a:rPr lang="en-US" sz="2400" dirty="0" smtClean="0"/>
              <a:t>effective </a:t>
            </a:r>
            <a:r>
              <a:rPr lang="en-US" sz="2400" dirty="0"/>
              <a:t>overall project management.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 Place of Software Quality</a:t>
            </a:r>
            <a:r>
              <a:rPr lang="ar-sa" sz="3600" dirty="0" smtClean="0"/>
              <a:t> </a:t>
            </a:r>
            <a:r>
              <a:rPr lang="en-US" sz="3600" dirty="0" smtClean="0"/>
              <a:t>in Project Planning </a:t>
            </a:r>
            <a:r>
              <a:rPr lang="en-US" sz="3600" dirty="0"/>
              <a:t>“step wise framework”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Quality </a:t>
            </a:r>
            <a:r>
              <a:rPr lang="en-US" sz="2400" dirty="0"/>
              <a:t>will be of concern in</a:t>
            </a:r>
            <a:r>
              <a:rPr lang="en-US" sz="2400" dirty="0" smtClean="0"/>
              <a:t> all</a:t>
            </a:r>
            <a:r>
              <a:rPr lang="ar-sa" sz="2400" dirty="0" smtClean="0"/>
              <a:t> </a:t>
            </a:r>
            <a:r>
              <a:rPr lang="en-US" sz="2400" dirty="0" smtClean="0"/>
              <a:t>stages </a:t>
            </a:r>
            <a:r>
              <a:rPr lang="en-US" sz="2400" dirty="0"/>
              <a:t>of the project but it will be </a:t>
            </a:r>
            <a:r>
              <a:rPr lang="en-US" sz="2400" dirty="0" smtClean="0"/>
              <a:t>of</a:t>
            </a:r>
            <a:r>
              <a:rPr lang="ar-sa" sz="2400" dirty="0" smtClean="0"/>
              <a:t> </a:t>
            </a:r>
            <a:r>
              <a:rPr lang="en-US" sz="2400" dirty="0" smtClean="0"/>
              <a:t>particular </a:t>
            </a:r>
            <a:r>
              <a:rPr lang="en-US" sz="2400" dirty="0"/>
              <a:t>interest at the </a:t>
            </a:r>
            <a:r>
              <a:rPr lang="en-US" sz="2400" dirty="0" smtClean="0"/>
              <a:t>following</a:t>
            </a:r>
            <a:r>
              <a:rPr lang="ar-sa" sz="2400" dirty="0" smtClean="0"/>
              <a:t> </a:t>
            </a:r>
            <a:r>
              <a:rPr lang="en-US" sz="2400" dirty="0" smtClean="0"/>
              <a:t>steps </a:t>
            </a:r>
            <a:r>
              <a:rPr lang="en-US" sz="2400" dirty="0"/>
              <a:t>in bold in the step </a:t>
            </a:r>
            <a:r>
              <a:rPr lang="en-US" sz="2400" dirty="0" smtClean="0"/>
              <a:t>wise</a:t>
            </a:r>
            <a:r>
              <a:rPr lang="ar-sa" sz="2400" dirty="0" smtClean="0"/>
              <a:t> </a:t>
            </a:r>
            <a:r>
              <a:rPr lang="en-US" sz="2400" dirty="0" smtClean="0"/>
              <a:t>framework.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Step1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Step2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Step3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Step4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/>
              <a:t>• </a:t>
            </a:r>
            <a:r>
              <a:rPr lang="en-US" sz="2400" dirty="0"/>
              <a:t>Step8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047" y="1417638"/>
            <a:ext cx="4135874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Place of Software Quality</a:t>
            </a:r>
            <a:r>
              <a:rPr lang="ar-sa" dirty="0" smtClean="0"/>
              <a:t> </a:t>
            </a:r>
            <a:r>
              <a:rPr lang="en-US" dirty="0" smtClean="0"/>
              <a:t>in Project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Step 1: Identify project scope and objectives: some </a:t>
            </a:r>
            <a:r>
              <a:rPr lang="en-US" sz="2400" dirty="0" smtClean="0"/>
              <a:t>objectives</a:t>
            </a:r>
            <a:r>
              <a:rPr lang="ar-sa" sz="2400" dirty="0" smtClean="0"/>
              <a:t> </a:t>
            </a:r>
            <a:r>
              <a:rPr lang="en-US" sz="2400" dirty="0" smtClean="0"/>
              <a:t>could </a:t>
            </a:r>
            <a:r>
              <a:rPr lang="en-US" sz="2400" dirty="0"/>
              <a:t>relate to the qualities of the application to be delivered</a:t>
            </a:r>
            <a:r>
              <a:rPr lang="en-US" sz="2400" dirty="0" smtClean="0"/>
              <a:t>.</a:t>
            </a:r>
            <a:endParaRPr lang="ar-sa" sz="2400" dirty="0" smtClean="0"/>
          </a:p>
          <a:p>
            <a:r>
              <a:rPr lang="en-US" sz="2400" dirty="0" smtClean="0"/>
              <a:t>Step </a:t>
            </a:r>
            <a:r>
              <a:rPr lang="en-US" sz="2400" dirty="0"/>
              <a:t>2: Identify project infrastructure, within this step, </a:t>
            </a:r>
            <a:r>
              <a:rPr lang="en-US" sz="2400" dirty="0" smtClean="0"/>
              <a:t>activity 2.2 </a:t>
            </a:r>
            <a:r>
              <a:rPr lang="en-US" sz="2400" dirty="0"/>
              <a:t>identifies installation standards and procedures. Some </a:t>
            </a:r>
            <a:r>
              <a:rPr lang="en-US" sz="2400" dirty="0" smtClean="0"/>
              <a:t>of those </a:t>
            </a:r>
            <a:r>
              <a:rPr lang="en-US" sz="2400" dirty="0"/>
              <a:t>will be about quality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Step </a:t>
            </a:r>
            <a:r>
              <a:rPr lang="en-US" sz="2400" dirty="0"/>
              <a:t>3: Analyze project characteristics, within this step </a:t>
            </a:r>
            <a:r>
              <a:rPr lang="en-US" sz="2400" dirty="0" smtClean="0"/>
              <a:t>activity 3.2 </a:t>
            </a:r>
            <a:r>
              <a:rPr lang="en-US" sz="2400" dirty="0"/>
              <a:t>Analyze other project characteristics including </a:t>
            </a:r>
            <a:r>
              <a:rPr lang="en-US" sz="2400" dirty="0" smtClean="0"/>
              <a:t>quality based </a:t>
            </a:r>
            <a:r>
              <a:rPr lang="en-US" sz="2400" dirty="0"/>
              <a:t>ones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Step </a:t>
            </a:r>
            <a:r>
              <a:rPr lang="en-US" sz="2400" dirty="0"/>
              <a:t>4: identify the products and activities of the project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Step </a:t>
            </a:r>
            <a:r>
              <a:rPr lang="en-US" sz="2400" dirty="0"/>
              <a:t>8: Review and publicize plan, at this stage the </a:t>
            </a:r>
            <a:r>
              <a:rPr lang="en-US" sz="2400" dirty="0" smtClean="0"/>
              <a:t>overall quality </a:t>
            </a:r>
            <a:r>
              <a:rPr lang="en-US" sz="2400" dirty="0"/>
              <a:t>aspects of the project plan are reviewed.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Defining Software Quality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Every </a:t>
            </a:r>
            <a:r>
              <a:rPr lang="en-US" sz="2400" b="1" dirty="0"/>
              <a:t>system has</a:t>
            </a:r>
            <a:r>
              <a:rPr lang="en-US" sz="2400" b="1" dirty="0" smtClean="0"/>
              <a:t>:</a:t>
            </a:r>
          </a:p>
          <a:p>
            <a:r>
              <a:rPr lang="en-US" sz="2400" b="1" dirty="0" smtClean="0"/>
              <a:t>Functional </a:t>
            </a:r>
            <a:r>
              <a:rPr lang="en-US" sz="2400" b="1" dirty="0"/>
              <a:t>requirements: what is the system is to do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Resource </a:t>
            </a:r>
            <a:r>
              <a:rPr lang="en-US" sz="2400" b="1" dirty="0"/>
              <a:t>requirements: allowable cost</a:t>
            </a:r>
            <a:r>
              <a:rPr lang="en-US" sz="2400" b="1" dirty="0" smtClean="0"/>
              <a:t>.</a:t>
            </a:r>
            <a:endParaRPr lang="en-US" sz="2400" b="1" dirty="0"/>
          </a:p>
          <a:p>
            <a:r>
              <a:rPr lang="en-US" sz="2400" b="1" dirty="0" smtClean="0"/>
              <a:t>Quality </a:t>
            </a:r>
            <a:r>
              <a:rPr lang="en-US" sz="2400" b="1" dirty="0"/>
              <a:t>requirements: how well the system is to operate</a:t>
            </a:r>
            <a:r>
              <a:rPr lang="en-US" sz="2400" b="1" dirty="0" smtClean="0"/>
              <a:t>.</a:t>
            </a:r>
          </a:p>
          <a:p>
            <a:pPr>
              <a:buNone/>
            </a:pPr>
            <a:r>
              <a:rPr lang="en-US" sz="2400" b="1" dirty="0" smtClean="0"/>
              <a:t>Example </a:t>
            </a:r>
            <a:r>
              <a:rPr lang="en-US" sz="2400" b="1" dirty="0"/>
              <a:t>of quality requirements required by the </a:t>
            </a:r>
            <a:r>
              <a:rPr lang="en-US" sz="2400" b="1" dirty="0" smtClean="0"/>
              <a:t>users are:</a:t>
            </a:r>
          </a:p>
          <a:p>
            <a:pPr>
              <a:buNone/>
            </a:pPr>
            <a:r>
              <a:rPr lang="en-US" sz="2400" b="1" dirty="0" smtClean="0"/>
              <a:t>Usability.</a:t>
            </a:r>
          </a:p>
          <a:p>
            <a:pPr>
              <a:buNone/>
            </a:pPr>
            <a:r>
              <a:rPr lang="en-US" sz="2400" b="1" dirty="0" smtClean="0"/>
              <a:t>Reliability.</a:t>
            </a:r>
          </a:p>
          <a:p>
            <a:pPr>
              <a:buNone/>
            </a:pPr>
            <a:r>
              <a:rPr lang="en-US" sz="2400" b="1" dirty="0" smtClean="0"/>
              <a:t>Defining </a:t>
            </a:r>
            <a:r>
              <a:rPr lang="en-US" sz="2400" b="1" dirty="0"/>
              <a:t>quality is not enough, in order to judge </a:t>
            </a:r>
            <a:r>
              <a:rPr lang="en-US" sz="2400" b="1" dirty="0" smtClean="0"/>
              <a:t>whether a</a:t>
            </a:r>
          </a:p>
          <a:p>
            <a:pPr>
              <a:buNone/>
            </a:pPr>
            <a:r>
              <a:rPr lang="en-US" sz="2400" b="1" dirty="0" smtClean="0"/>
              <a:t>system meets </a:t>
            </a:r>
            <a:r>
              <a:rPr lang="en-US" sz="2400" b="1" dirty="0"/>
              <a:t>our requirements, we need to be </a:t>
            </a:r>
            <a:r>
              <a:rPr lang="en-US" sz="2400" b="1" dirty="0" smtClean="0"/>
              <a:t>able to measure</a:t>
            </a:r>
          </a:p>
          <a:p>
            <a:pPr>
              <a:buNone/>
            </a:pPr>
            <a:r>
              <a:rPr lang="en-US" sz="2400" b="1" dirty="0" smtClean="0"/>
              <a:t>its </a:t>
            </a:r>
            <a:r>
              <a:rPr lang="en-US" sz="2400" b="1" dirty="0"/>
              <a:t>qualities.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</a:t>
            </a:r>
            <a:r>
              <a:rPr lang="en-US" dirty="0"/>
              <a:t>order to judge whether a system meets our </a:t>
            </a:r>
            <a:r>
              <a:rPr lang="en-US" dirty="0" smtClean="0"/>
              <a:t>requirements ,</a:t>
            </a:r>
            <a:r>
              <a:rPr lang="en-US" dirty="0"/>
              <a:t>we need to be able to measure its qualities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good measure must relate the number of units measured </a:t>
            </a:r>
            <a:r>
              <a:rPr lang="en-US" dirty="0" smtClean="0"/>
              <a:t>to the </a:t>
            </a:r>
            <a:r>
              <a:rPr lang="en-US" dirty="0"/>
              <a:t>maximum </a:t>
            </a:r>
            <a:r>
              <a:rPr lang="en-US" dirty="0" smtClean="0"/>
              <a:t>possible.</a:t>
            </a:r>
          </a:p>
          <a:p>
            <a:pPr>
              <a:buNone/>
            </a:pPr>
            <a:r>
              <a:rPr lang="en-US" dirty="0" smtClean="0"/>
              <a:t>Example:</a:t>
            </a:r>
          </a:p>
          <a:p>
            <a:r>
              <a:rPr lang="en-US" dirty="0" smtClean="0"/>
              <a:t>For </a:t>
            </a:r>
            <a:r>
              <a:rPr lang="en-US" dirty="0"/>
              <a:t>the reliability, it could be argued that the less the errors </a:t>
            </a:r>
            <a:r>
              <a:rPr lang="en-US" dirty="0" smtClean="0"/>
              <a:t>in a </a:t>
            </a:r>
            <a:r>
              <a:rPr lang="en-US" dirty="0"/>
              <a:t>program the more reliable it 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measure of faults per thousand of lines of code is </a:t>
            </a:r>
            <a:r>
              <a:rPr lang="en-US" dirty="0" smtClean="0"/>
              <a:t>more useful </a:t>
            </a:r>
            <a:r>
              <a:rPr lang="en-US" dirty="0"/>
              <a:t>than the total faults in a program.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Measures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Quality </a:t>
            </a:r>
            <a:r>
              <a:rPr lang="en-US" dirty="0"/>
              <a:t>measures are important because they are a way </a:t>
            </a:r>
            <a:r>
              <a:rPr lang="en-US" dirty="0" smtClean="0"/>
              <a:t>to know </a:t>
            </a:r>
            <a:r>
              <a:rPr lang="en-US" dirty="0"/>
              <a:t>when we have been successful to meet a quality</a:t>
            </a:r>
            <a:r>
              <a:rPr lang="en-US" dirty="0" smtClean="0"/>
              <a:t>.</a:t>
            </a:r>
            <a:endParaRPr lang="en-US" dirty="0"/>
          </a:p>
          <a:p>
            <a:pPr>
              <a:buNone/>
            </a:pPr>
            <a:r>
              <a:rPr lang="en-US" dirty="0" smtClean="0"/>
              <a:t>Measures </a:t>
            </a:r>
            <a:r>
              <a:rPr lang="en-US" dirty="0"/>
              <a:t>can be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– Direct </a:t>
            </a:r>
            <a:r>
              <a:rPr lang="en-US" dirty="0"/>
              <a:t>measures: where we can </a:t>
            </a:r>
            <a:r>
              <a:rPr lang="en-US" dirty="0" smtClean="0"/>
              <a:t>measure</a:t>
            </a:r>
          </a:p>
          <a:p>
            <a:pPr>
              <a:buNone/>
            </a:pPr>
            <a:r>
              <a:rPr lang="en-US" dirty="0" smtClean="0"/>
              <a:t>the quality directly.</a:t>
            </a:r>
          </a:p>
          <a:p>
            <a:pPr>
              <a:buNone/>
            </a:pPr>
            <a:r>
              <a:rPr lang="en-US" dirty="0" smtClean="0"/>
              <a:t>– Indirect </a:t>
            </a:r>
            <a:r>
              <a:rPr lang="en-US" dirty="0"/>
              <a:t>measures: where the thing being measured </a:t>
            </a:r>
            <a:r>
              <a:rPr lang="en-US" dirty="0" smtClean="0"/>
              <a:t>is</a:t>
            </a:r>
          </a:p>
          <a:p>
            <a:pPr>
              <a:buNone/>
            </a:pPr>
            <a:r>
              <a:rPr lang="en-US" dirty="0" smtClean="0"/>
              <a:t>not the </a:t>
            </a:r>
            <a:r>
              <a:rPr lang="en-US" dirty="0"/>
              <a:t>quality itself, but an indicator that the </a:t>
            </a:r>
            <a:r>
              <a:rPr lang="en-US" dirty="0" smtClean="0"/>
              <a:t>quality</a:t>
            </a:r>
          </a:p>
          <a:p>
            <a:pPr>
              <a:buNone/>
            </a:pPr>
            <a:r>
              <a:rPr lang="en-US" dirty="0" smtClean="0"/>
              <a:t>is present.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/>
              <a:t>e.g. the number of enquirers by users received by </a:t>
            </a:r>
            <a:r>
              <a:rPr lang="en-US" dirty="0" smtClean="0"/>
              <a:t>a help </a:t>
            </a:r>
            <a:r>
              <a:rPr lang="en-US" dirty="0"/>
              <a:t>desk about how one operates a particular </a:t>
            </a:r>
            <a:r>
              <a:rPr lang="en-US" dirty="0" smtClean="0"/>
              <a:t>SW application </a:t>
            </a:r>
            <a:r>
              <a:rPr lang="en-US" dirty="0"/>
              <a:t>might be an indirect measurement of </a:t>
            </a:r>
            <a:r>
              <a:rPr lang="en-US" dirty="0" smtClean="0"/>
              <a:t>its usability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r>
              <a:rPr lang="en-US" sz="2400" dirty="0" smtClean="0"/>
              <a:t>When there </a:t>
            </a:r>
            <a:r>
              <a:rPr lang="en-US" sz="2400" dirty="0"/>
              <a:t>is concern about the need for a specific </a:t>
            </a:r>
            <a:r>
              <a:rPr lang="en-US" sz="2400" dirty="0" smtClean="0"/>
              <a:t>quality characteristic </a:t>
            </a:r>
            <a:r>
              <a:rPr lang="en-US" sz="2400" dirty="0"/>
              <a:t>in a SW product then a quality specification </a:t>
            </a:r>
            <a:r>
              <a:rPr lang="en-US" sz="2400" dirty="0" smtClean="0"/>
              <a:t>with the </a:t>
            </a:r>
            <a:r>
              <a:rPr lang="en-US" sz="2400" dirty="0"/>
              <a:t>following minimum details should be drafted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Definition “description” of the quality </a:t>
            </a:r>
            <a:r>
              <a:rPr lang="en-US" sz="2400" dirty="0" smtClean="0"/>
              <a:t>characteristic.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Scale: the unit of measurement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Test: the practical test of the extent to which the attribute </a:t>
            </a:r>
            <a:r>
              <a:rPr lang="en-US" sz="2400" dirty="0" smtClean="0"/>
              <a:t>quality exists.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Minimally acceptable: the worst value which might be acceptable </a:t>
            </a:r>
            <a:r>
              <a:rPr lang="en-US" sz="2400" dirty="0" smtClean="0"/>
              <a:t>if other </a:t>
            </a:r>
            <a:r>
              <a:rPr lang="en-US" sz="2400" dirty="0"/>
              <a:t>characteristics compensated for it, where the product would </a:t>
            </a:r>
            <a:r>
              <a:rPr lang="en-US" sz="2400" dirty="0" smtClean="0"/>
              <a:t>be rejected </a:t>
            </a:r>
            <a:r>
              <a:rPr lang="en-US" sz="2400" dirty="0"/>
              <a:t>if had a lower value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Target range: the range of values within which it is planned the </a:t>
            </a:r>
            <a:r>
              <a:rPr lang="en-US" sz="2400" dirty="0" smtClean="0"/>
              <a:t>quality measurement </a:t>
            </a:r>
            <a:r>
              <a:rPr lang="en-US" sz="2400" dirty="0"/>
              <a:t>should lie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– </a:t>
            </a:r>
            <a:r>
              <a:rPr lang="en-US" sz="2400" dirty="0"/>
              <a:t>Now: the value that applies currently.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1065</Words>
  <Application>Microsoft Macintosh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Chapter 13: Software Quality </vt:lpstr>
      <vt:lpstr>Quality Concerns</vt:lpstr>
      <vt:lpstr>The Importance of Software Quality</vt:lpstr>
      <vt:lpstr>The Place of Software Quality in Project Planning “step wise framework”</vt:lpstr>
      <vt:lpstr>The Place of Software Quality in Project </vt:lpstr>
      <vt:lpstr>Defining Software Quality </vt:lpstr>
      <vt:lpstr>Quality Measures</vt:lpstr>
      <vt:lpstr>Quality Measures (cont’d)</vt:lpstr>
      <vt:lpstr>Quality Specifications</vt:lpstr>
      <vt:lpstr>Reliability </vt:lpstr>
      <vt:lpstr>Reliability </vt:lpstr>
      <vt:lpstr>ISO 9126</vt:lpstr>
      <vt:lpstr>ISO 9126 (cont’d)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Afnan Al-Bahily</dc:creator>
  <cp:lastModifiedBy>Afnan Al-Bahily</cp:lastModifiedBy>
  <cp:revision>4</cp:revision>
  <dcterms:created xsi:type="dcterms:W3CDTF">2012-04-28T12:43:39Z</dcterms:created>
  <dcterms:modified xsi:type="dcterms:W3CDTF">2012-04-28T13:20:22Z</dcterms:modified>
</cp:coreProperties>
</file>